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wmf" ContentType="image/x-wmf"/>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34"/>
  </p:handoutMasterIdLst>
  <p:sldIdLst>
    <p:sldId id="315" r:id="rId3"/>
    <p:sldId id="397" r:id="rId4"/>
    <p:sldId id="398" r:id="rId5"/>
    <p:sldId id="399" r:id="rId6"/>
    <p:sldId id="400" r:id="rId7"/>
    <p:sldId id="401" r:id="rId8"/>
    <p:sldId id="402" r:id="rId9"/>
    <p:sldId id="403" r:id="rId10"/>
    <p:sldId id="404" r:id="rId11"/>
    <p:sldId id="405" r:id="rId12"/>
    <p:sldId id="406" r:id="rId13"/>
    <p:sldId id="407" r:id="rId14"/>
    <p:sldId id="410" r:id="rId15"/>
    <p:sldId id="408" r:id="rId16"/>
    <p:sldId id="409" r:id="rId18"/>
    <p:sldId id="411" r:id="rId19"/>
    <p:sldId id="412" r:id="rId20"/>
    <p:sldId id="415" r:id="rId21"/>
    <p:sldId id="416" r:id="rId22"/>
    <p:sldId id="417" r:id="rId23"/>
    <p:sldId id="418" r:id="rId24"/>
    <p:sldId id="419" r:id="rId25"/>
    <p:sldId id="420" r:id="rId26"/>
    <p:sldId id="421" r:id="rId27"/>
    <p:sldId id="422" r:id="rId28"/>
    <p:sldId id="424" r:id="rId29"/>
    <p:sldId id="425" r:id="rId30"/>
    <p:sldId id="426" r:id="rId31"/>
    <p:sldId id="435" r:id="rId32"/>
    <p:sldId id="436" r:id="rId33"/>
  </p:sldIdLst>
  <p:sldSz cx="9144000" cy="6858000" type="screen4x3"/>
  <p:notesSz cx="6858000" cy="9144000"/>
  <p:custDataLst>
    <p:tags r:id="rId38"/>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9" userDrawn="1">
          <p15:clr>
            <a:srgbClr val="A4A3A4"/>
          </p15:clr>
        </p15:guide>
        <p15:guide id="2" pos="29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996633"/>
    <a:srgbClr val="663300"/>
    <a:srgbClr val="008000"/>
    <a:srgbClr val="003300"/>
    <a:srgbClr val="040000"/>
    <a:srgbClr val="336600"/>
    <a:srgbClr val="F0F1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p:restoredTop sz="94588"/>
  </p:normalViewPr>
  <p:slideViewPr>
    <p:cSldViewPr showGuides="1">
      <p:cViewPr varScale="1">
        <p:scale>
          <a:sx n="87" d="100"/>
          <a:sy n="87" d="100"/>
        </p:scale>
        <p:origin x="1192" y="56"/>
      </p:cViewPr>
      <p:guideLst>
        <p:guide orient="horz" pos="2139"/>
        <p:guide pos="294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6.wmf"/><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7" Type="http://schemas.openxmlformats.org/officeDocument/2006/relationships/image" Target="../media/image19.wmf"/><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397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971"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972"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973"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eaLnBrk="1" hangingPunct="1">
              <a:buNone/>
            </a:pPr>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DB2DC-4C9A-4742-B13C-FB6460FD3503}" type="slidenum">
              <a:rPr lang="zh-CN" altLang="en-US" smtClean="0"/>
            </a:fld>
            <a:endParaRPr lang="zh-CN" altLang="en-US" dirty="0"/>
          </a:p>
        </p:txBody>
      </p:sp>
      <p:sp>
        <p:nvSpPr>
          <p:cNvPr id="5" name="日期占位符 4"/>
          <p:cNvSpPr>
            <a:spLocks noGrp="1"/>
          </p:cNvSpPr>
          <p:nvPr>
            <p:ph type="dt" idx="11"/>
          </p:nvPr>
        </p:nvSpPr>
        <p:spPr/>
        <p:txBody>
          <a:bodyPr/>
          <a:lstStyle/>
          <a:p>
            <a:fld id="{4EBFBC12-D70A-43EE-9F30-A5EC00DB517E}" type="datetime1">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Rectangle 7"/>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1266" name="Rectangle 2"/>
          <p:cNvSpPr>
            <a:spLocks noRot="1" noTextEdit="1"/>
          </p:cNvSpPr>
          <p:nvPr>
            <p:ph type="sldImg"/>
          </p:nvPr>
        </p:nvSpPr>
        <p:spPr/>
      </p:sp>
      <p:sp>
        <p:nvSpPr>
          <p:cNvPr id="11267" name="Rectangle 3"/>
          <p:cNvSpPr>
            <a:spLocks noGrp="1"/>
          </p:cNvSpPr>
          <p:nvPr>
            <p:ph type="body"/>
          </p:nvPr>
        </p:nvSpPr>
        <p:spPr/>
        <p:txBody>
          <a:bodyPr wrap="square" lIns="91440" tIns="45720" rIns="91440" bIns="45720" anchor="t" anchorCtr="0"/>
          <a:p>
            <a:pPr lvl="0" eaLnBrk="1" hangingPunct="1"/>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2050" name="Freeform 2"/>
          <p:cNvSpPr/>
          <p:nvPr/>
        </p:nvSpPr>
        <p:spPr>
          <a:xfrm>
            <a:off x="4760913" y="20638"/>
            <a:ext cx="4438650" cy="4038600"/>
          </a:xfrm>
          <a:custGeom>
            <a:avLst/>
            <a:gdLst/>
            <a:ahLst/>
            <a:cxnLst>
              <a:cxn ang="0">
                <a:pos x="1520001873" y="264126065"/>
              </a:cxn>
              <a:cxn ang="0">
                <a:pos x="726954943" y="2147483646"/>
              </a:cxn>
              <a:cxn ang="0">
                <a:pos x="1652177716" y="2147483646"/>
              </a:cxn>
              <a:cxn ang="0">
                <a:pos x="2147483646" y="2147483646"/>
              </a:cxn>
              <a:cxn ang="0">
                <a:pos x="2147483646" y="2147483646"/>
              </a:cxn>
              <a:cxn ang="0">
                <a:pos x="2147483646" y="2147483646"/>
              </a:cxn>
              <a:cxn ang="0">
                <a:pos x="2147483646" y="2147483646"/>
              </a:cxn>
              <a:cxn ang="0">
                <a:pos x="2147483646" y="2147483646"/>
              </a:cxn>
              <a:cxn ang="0">
                <a:pos x="2147483646" y="1056496135"/>
              </a:cxn>
              <a:cxn ang="0">
                <a:pos x="2147483646" y="1914905847"/>
              </a:cxn>
              <a:cxn ang="0">
                <a:pos x="2147483646" y="726346679"/>
              </a:cxn>
              <a:cxn ang="0">
                <a:pos x="2147483646" y="132063033"/>
              </a:cxn>
              <a:cxn ang="0">
                <a:pos x="1520001873" y="264126065"/>
              </a:cxn>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alpha val="100000"/>
            </a:schemeClr>
          </a:solidFill>
          <a:ln w="0">
            <a:noFill/>
          </a:ln>
        </p:spPr>
        <p:txBody>
          <a:bodyPr/>
          <a:p>
            <a:endParaRPr lang="zh-CN" altLang="en-US"/>
          </a:p>
        </p:txBody>
      </p:sp>
      <p:grpSp>
        <p:nvGrpSpPr>
          <p:cNvPr id="2051" name="Group 3"/>
          <p:cNvGrpSpPr/>
          <p:nvPr/>
        </p:nvGrpSpPr>
        <p:grpSpPr>
          <a:xfrm>
            <a:off x="4572000" y="28575"/>
            <a:ext cx="4756150" cy="4338638"/>
            <a:chOff x="2918" y="18"/>
            <a:chExt cx="2958" cy="2699"/>
          </a:xfrm>
        </p:grpSpPr>
        <p:sp>
          <p:nvSpPr>
            <p:cNvPr id="2217" name="Freeform 4"/>
            <p:cNvSpPr/>
            <p:nvPr/>
          </p:nvSpPr>
          <p:spPr>
            <a:xfrm>
              <a:off x="3060" y="18"/>
              <a:ext cx="490" cy="187"/>
            </a:xfrm>
            <a:custGeom>
              <a:avLst/>
              <a:gdLst/>
              <a:ahLst/>
              <a:cxnLst>
                <a:cxn ang="0">
                  <a:pos x="1814" y="637"/>
                </a:cxn>
                <a:cxn ang="0">
                  <a:pos x="2324" y="510"/>
                </a:cxn>
                <a:cxn ang="0">
                  <a:pos x="2349" y="435"/>
                </a:cxn>
                <a:cxn ang="0">
                  <a:pos x="2248" y="0"/>
                </a:cxn>
                <a:cxn ang="0">
                  <a:pos x="636" y="0"/>
                </a:cxn>
                <a:cxn ang="0">
                  <a:pos x="258" y="561"/>
                </a:cxn>
                <a:cxn ang="0">
                  <a:pos x="1814" y="637"/>
                </a:cxn>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alpha val="100000"/>
              </a:schemeClr>
            </a:solidFill>
            <a:ln w="0">
              <a:noFill/>
            </a:ln>
          </p:spPr>
          <p:txBody>
            <a:bodyPr/>
            <a:p>
              <a:endParaRPr lang="zh-CN" altLang="en-US"/>
            </a:p>
          </p:txBody>
        </p:sp>
        <p:sp>
          <p:nvSpPr>
            <p:cNvPr id="2218" name="Freeform 5"/>
            <p:cNvSpPr>
              <a:spLocks noEditPoints="1"/>
            </p:cNvSpPr>
            <p:nvPr/>
          </p:nvSpPr>
          <p:spPr>
            <a:xfrm>
              <a:off x="2918" y="18"/>
              <a:ext cx="2958" cy="2699"/>
            </a:xfrm>
            <a:custGeom>
              <a:avLst/>
              <a:gdLst/>
              <a:ahLst/>
              <a:cxnLst>
                <a:cxn ang="0">
                  <a:pos x="12884" y="25"/>
                </a:cxn>
                <a:cxn ang="0">
                  <a:pos x="4015" y="0"/>
                </a:cxn>
                <a:cxn ang="0">
                  <a:pos x="5754" y="536"/>
                </a:cxn>
                <a:cxn ang="0">
                  <a:pos x="4450" y="996"/>
                </a:cxn>
                <a:cxn ang="0">
                  <a:pos x="5294" y="1814"/>
                </a:cxn>
                <a:cxn ang="0">
                  <a:pos x="1891" y="1531"/>
                </a:cxn>
                <a:cxn ang="0">
                  <a:pos x="662" y="1607"/>
                </a:cxn>
                <a:cxn ang="0">
                  <a:pos x="5087" y="12439"/>
                </a:cxn>
                <a:cxn ang="0">
                  <a:pos x="3681" y="8714"/>
                </a:cxn>
                <a:cxn ang="0">
                  <a:pos x="2685" y="9603"/>
                </a:cxn>
                <a:cxn ang="0">
                  <a:pos x="2402" y="11114"/>
                </a:cxn>
                <a:cxn ang="0">
                  <a:pos x="3170" y="6768"/>
                </a:cxn>
                <a:cxn ang="0">
                  <a:pos x="3914" y="5823"/>
                </a:cxn>
                <a:cxn ang="0">
                  <a:pos x="5345" y="6055"/>
                </a:cxn>
                <a:cxn ang="0">
                  <a:pos x="4809" y="7819"/>
                </a:cxn>
                <a:cxn ang="0">
                  <a:pos x="4910" y="10088"/>
                </a:cxn>
                <a:cxn ang="0">
                  <a:pos x="13167" y="12338"/>
                </a:cxn>
                <a:cxn ang="0">
                  <a:pos x="11610" y="10907"/>
                </a:cxn>
                <a:cxn ang="0">
                  <a:pos x="10866" y="8815"/>
                </a:cxn>
                <a:cxn ang="0">
                  <a:pos x="10123" y="6899"/>
                </a:cxn>
                <a:cxn ang="0">
                  <a:pos x="11761" y="6540"/>
                </a:cxn>
                <a:cxn ang="0">
                  <a:pos x="10406" y="5696"/>
                </a:cxn>
                <a:cxn ang="0">
                  <a:pos x="11225" y="5772"/>
                </a:cxn>
                <a:cxn ang="0">
                  <a:pos x="11200" y="5337"/>
                </a:cxn>
                <a:cxn ang="0">
                  <a:pos x="9612" y="5388"/>
                </a:cxn>
                <a:cxn ang="0">
                  <a:pos x="9127" y="8764"/>
                </a:cxn>
                <a:cxn ang="0">
                  <a:pos x="8874" y="5873"/>
                </a:cxn>
                <a:cxn ang="0">
                  <a:pos x="8464" y="4650"/>
                </a:cxn>
                <a:cxn ang="0">
                  <a:pos x="8874" y="3472"/>
                </a:cxn>
                <a:cxn ang="0">
                  <a:pos x="8667" y="2527"/>
                </a:cxn>
                <a:cxn ang="0">
                  <a:pos x="8464" y="1582"/>
                </a:cxn>
                <a:cxn ang="0">
                  <a:pos x="9435" y="2633"/>
                </a:cxn>
                <a:cxn ang="0">
                  <a:pos x="10608" y="1203"/>
                </a:cxn>
                <a:cxn ang="0">
                  <a:pos x="10457" y="2426"/>
                </a:cxn>
                <a:cxn ang="0">
                  <a:pos x="10254" y="3321"/>
                </a:cxn>
                <a:cxn ang="0">
                  <a:pos x="10254" y="4625"/>
                </a:cxn>
                <a:cxn ang="0">
                  <a:pos x="14264" y="4625"/>
                </a:cxn>
                <a:cxn ang="0">
                  <a:pos x="14163" y="1941"/>
                </a:cxn>
                <a:cxn ang="0">
                  <a:pos x="6366" y="1764"/>
                </a:cxn>
                <a:cxn ang="0">
                  <a:pos x="7494" y="2376"/>
                </a:cxn>
                <a:cxn ang="0">
                  <a:pos x="4374" y="4984"/>
                </a:cxn>
                <a:cxn ang="0">
                  <a:pos x="1765" y="2502"/>
                </a:cxn>
                <a:cxn ang="0">
                  <a:pos x="4884" y="2709"/>
                </a:cxn>
                <a:cxn ang="0">
                  <a:pos x="5623" y="2684"/>
                </a:cxn>
                <a:cxn ang="0">
                  <a:pos x="7721" y="3093"/>
                </a:cxn>
                <a:cxn ang="0">
                  <a:pos x="7059" y="6540"/>
                </a:cxn>
                <a:cxn ang="0">
                  <a:pos x="6649" y="3498"/>
                </a:cxn>
                <a:cxn ang="0">
                  <a:pos x="4374" y="4984"/>
                </a:cxn>
                <a:cxn ang="0">
                  <a:pos x="5704" y="5747"/>
                </a:cxn>
                <a:cxn ang="0">
                  <a:pos x="6315" y="4038"/>
                </a:cxn>
                <a:cxn ang="0">
                  <a:pos x="8333" y="7460"/>
                </a:cxn>
                <a:cxn ang="0">
                  <a:pos x="5496" y="8198"/>
                </a:cxn>
                <a:cxn ang="0">
                  <a:pos x="7898" y="7076"/>
                </a:cxn>
                <a:cxn ang="0">
                  <a:pos x="8131" y="3396"/>
                </a:cxn>
                <a:cxn ang="0">
                  <a:pos x="8004" y="5443"/>
                </a:cxn>
                <a:cxn ang="0">
                  <a:pos x="7645" y="3680"/>
                </a:cxn>
                <a:cxn ang="0">
                  <a:pos x="12965" y="4574"/>
                </a:cxn>
                <a:cxn ang="0">
                  <a:pos x="11786" y="4139"/>
                </a:cxn>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alpha val="100000"/>
              </a:schemeClr>
            </a:solidFill>
            <a:ln w="0">
              <a:noFill/>
            </a:ln>
          </p:spPr>
          <p:txBody>
            <a:bodyPr/>
            <a:p>
              <a:endParaRPr lang="zh-CN" altLang="en-US"/>
            </a:p>
          </p:txBody>
        </p:sp>
        <p:sp>
          <p:nvSpPr>
            <p:cNvPr id="2219" name="Freeform 6"/>
            <p:cNvSpPr/>
            <p:nvPr/>
          </p:nvSpPr>
          <p:spPr>
            <a:xfrm>
              <a:off x="3621" y="1287"/>
              <a:ext cx="238" cy="283"/>
            </a:xfrm>
            <a:custGeom>
              <a:avLst/>
              <a:gdLst/>
              <a:ahLst/>
              <a:cxnLst>
                <a:cxn ang="0">
                  <a:pos x="1028" y="384"/>
                </a:cxn>
                <a:cxn ang="0">
                  <a:pos x="694" y="1430"/>
                </a:cxn>
                <a:cxn ang="0">
                  <a:pos x="1028" y="384"/>
                </a:cxn>
              </a:cxnLst>
              <a:pathLst>
                <a:path w="47" h="56">
                  <a:moveTo>
                    <a:pt x="40" y="15"/>
                  </a:moveTo>
                  <a:cubicBezTo>
                    <a:pt x="37" y="0"/>
                    <a:pt x="0" y="23"/>
                    <a:pt x="27" y="56"/>
                  </a:cubicBezTo>
                  <a:cubicBezTo>
                    <a:pt x="27" y="56"/>
                    <a:pt x="47" y="49"/>
                    <a:pt x="40" y="15"/>
                  </a:cubicBezTo>
                  <a:close/>
                </a:path>
              </a:pathLst>
            </a:custGeom>
            <a:solidFill>
              <a:schemeClr val="bg1">
                <a:alpha val="100000"/>
              </a:schemeClr>
            </a:solidFill>
            <a:ln w="0">
              <a:noFill/>
            </a:ln>
          </p:spPr>
          <p:txBody>
            <a:bodyPr/>
            <a:p>
              <a:endParaRPr lang="zh-CN" altLang="en-US"/>
            </a:p>
          </p:txBody>
        </p:sp>
        <p:sp>
          <p:nvSpPr>
            <p:cNvPr id="2220" name="Freeform 7"/>
            <p:cNvSpPr/>
            <p:nvPr/>
          </p:nvSpPr>
          <p:spPr>
            <a:xfrm>
              <a:off x="3403" y="1403"/>
              <a:ext cx="208" cy="379"/>
            </a:xfrm>
            <a:custGeom>
              <a:avLst/>
              <a:gdLst/>
              <a:ahLst/>
              <a:cxnLst>
                <a:cxn ang="0">
                  <a:pos x="487" y="687"/>
                </a:cxn>
                <a:cxn ang="0">
                  <a:pos x="309" y="1764"/>
                </a:cxn>
                <a:cxn ang="0">
                  <a:pos x="1030" y="1147"/>
                </a:cxn>
                <a:cxn ang="0">
                  <a:pos x="954" y="611"/>
                </a:cxn>
                <a:cxn ang="0">
                  <a:pos x="487" y="687"/>
                </a:cxn>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alpha val="100000"/>
              </a:schemeClr>
            </a:solidFill>
            <a:ln w="0">
              <a:noFill/>
            </a:ln>
          </p:spPr>
          <p:txBody>
            <a:bodyPr/>
            <a:p>
              <a:endParaRPr lang="zh-CN" altLang="en-US"/>
            </a:p>
          </p:txBody>
        </p:sp>
        <p:sp>
          <p:nvSpPr>
            <p:cNvPr id="2221" name="Freeform 8"/>
            <p:cNvSpPr/>
            <p:nvPr/>
          </p:nvSpPr>
          <p:spPr>
            <a:xfrm>
              <a:off x="3272" y="645"/>
              <a:ext cx="683" cy="318"/>
            </a:xfrm>
            <a:custGeom>
              <a:avLst/>
              <a:gdLst/>
              <a:ahLst/>
              <a:cxnLst>
                <a:cxn ang="0">
                  <a:pos x="2869" y="101"/>
                </a:cxn>
                <a:cxn ang="0">
                  <a:pos x="612" y="101"/>
                </a:cxn>
                <a:cxn ang="0">
                  <a:pos x="51" y="636"/>
                </a:cxn>
                <a:cxn ang="0">
                  <a:pos x="1538" y="1479"/>
                </a:cxn>
                <a:cxn ang="0">
                  <a:pos x="2459" y="1378"/>
                </a:cxn>
                <a:cxn ang="0">
                  <a:pos x="2894" y="1353"/>
                </a:cxn>
                <a:cxn ang="0">
                  <a:pos x="2869" y="101"/>
                </a:cxn>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alpha val="100000"/>
              </a:schemeClr>
            </a:solidFill>
            <a:ln w="0">
              <a:noFill/>
            </a:ln>
          </p:spPr>
          <p:txBody>
            <a:bodyPr/>
            <a:p>
              <a:endParaRPr lang="zh-CN" altLang="en-US"/>
            </a:p>
          </p:txBody>
        </p:sp>
        <p:sp>
          <p:nvSpPr>
            <p:cNvPr id="2222" name="Freeform 9"/>
            <p:cNvSpPr/>
            <p:nvPr/>
          </p:nvSpPr>
          <p:spPr>
            <a:xfrm>
              <a:off x="4046" y="1545"/>
              <a:ext cx="490" cy="515"/>
            </a:xfrm>
            <a:custGeom>
              <a:avLst/>
              <a:gdLst/>
              <a:ahLst/>
              <a:cxnLst>
                <a:cxn ang="0">
                  <a:pos x="1707" y="126"/>
                </a:cxn>
                <a:cxn ang="0">
                  <a:pos x="793" y="126"/>
                </a:cxn>
                <a:cxn ang="0">
                  <a:pos x="308" y="1454"/>
                </a:cxn>
                <a:cxn ang="0">
                  <a:pos x="2016" y="1580"/>
                </a:cxn>
                <a:cxn ang="0">
                  <a:pos x="1707" y="126"/>
                </a:cxn>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alpha val="100000"/>
              </a:schemeClr>
            </a:solidFill>
            <a:ln w="0">
              <a:noFill/>
            </a:ln>
          </p:spPr>
          <p:txBody>
            <a:bodyPr/>
            <a:p>
              <a:endParaRPr lang="zh-CN" altLang="en-US"/>
            </a:p>
          </p:txBody>
        </p:sp>
        <p:sp>
          <p:nvSpPr>
            <p:cNvPr id="2223" name="Freeform 10"/>
            <p:cNvSpPr/>
            <p:nvPr/>
          </p:nvSpPr>
          <p:spPr>
            <a:xfrm>
              <a:off x="5173" y="1024"/>
              <a:ext cx="501" cy="96"/>
            </a:xfrm>
            <a:custGeom>
              <a:avLst/>
              <a:gdLst/>
              <a:ahLst/>
              <a:cxnLst>
                <a:cxn ang="0">
                  <a:pos x="385" y="0"/>
                </a:cxn>
                <a:cxn ang="0">
                  <a:pos x="1022" y="384"/>
                </a:cxn>
                <a:cxn ang="0">
                  <a:pos x="385" y="0"/>
                </a:cxn>
              </a:cxnLst>
              <a:pathLst>
                <a:path w="99" h="19">
                  <a:moveTo>
                    <a:pt x="15" y="0"/>
                  </a:moveTo>
                  <a:cubicBezTo>
                    <a:pt x="0" y="0"/>
                    <a:pt x="19" y="19"/>
                    <a:pt x="40" y="15"/>
                  </a:cubicBezTo>
                  <a:cubicBezTo>
                    <a:pt x="99" y="1"/>
                    <a:pt x="15" y="0"/>
                    <a:pt x="15" y="0"/>
                  </a:cubicBezTo>
                  <a:close/>
                </a:path>
              </a:pathLst>
            </a:custGeom>
            <a:solidFill>
              <a:schemeClr val="bg1">
                <a:alpha val="100000"/>
              </a:schemeClr>
            </a:solidFill>
            <a:ln w="0">
              <a:noFill/>
            </a:ln>
          </p:spPr>
          <p:txBody>
            <a:bodyPr/>
            <a:p>
              <a:endParaRPr lang="zh-CN" altLang="en-US"/>
            </a:p>
          </p:txBody>
        </p:sp>
        <p:sp>
          <p:nvSpPr>
            <p:cNvPr id="2224" name="Freeform 11"/>
            <p:cNvSpPr/>
            <p:nvPr/>
          </p:nvSpPr>
          <p:spPr>
            <a:xfrm>
              <a:off x="5340" y="1004"/>
              <a:ext cx="385" cy="237"/>
            </a:xfrm>
            <a:custGeom>
              <a:avLst/>
              <a:gdLst/>
              <a:ahLst/>
              <a:cxnLst>
                <a:cxn ang="0">
                  <a:pos x="537" y="943"/>
                </a:cxn>
                <a:cxn ang="0">
                  <a:pos x="1798" y="434"/>
                </a:cxn>
                <a:cxn ang="0">
                  <a:pos x="1231" y="76"/>
                </a:cxn>
                <a:cxn ang="0">
                  <a:pos x="486" y="812"/>
                </a:cxn>
                <a:cxn ang="0">
                  <a:pos x="537" y="943"/>
                </a:cxn>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alpha val="100000"/>
              </a:schemeClr>
            </a:solidFill>
            <a:ln w="0">
              <a:noFill/>
            </a:ln>
          </p:spPr>
          <p:txBody>
            <a:bodyPr/>
            <a:p>
              <a:endParaRPr lang="zh-CN" altLang="en-US"/>
            </a:p>
          </p:txBody>
        </p:sp>
        <p:sp>
          <p:nvSpPr>
            <p:cNvPr id="2225" name="Freeform 12"/>
            <p:cNvSpPr/>
            <p:nvPr/>
          </p:nvSpPr>
          <p:spPr>
            <a:xfrm>
              <a:off x="5325" y="1201"/>
              <a:ext cx="415" cy="187"/>
            </a:xfrm>
            <a:custGeom>
              <a:avLst/>
              <a:gdLst/>
              <a:ahLst/>
              <a:cxnLst>
                <a:cxn ang="0">
                  <a:pos x="1842" y="152"/>
                </a:cxn>
                <a:cxn ang="0">
                  <a:pos x="612" y="435"/>
                </a:cxn>
                <a:cxn ang="0">
                  <a:pos x="435" y="662"/>
                </a:cxn>
                <a:cxn ang="0">
                  <a:pos x="1948" y="586"/>
                </a:cxn>
                <a:cxn ang="0">
                  <a:pos x="2100" y="510"/>
                </a:cxn>
                <a:cxn ang="0">
                  <a:pos x="2100" y="0"/>
                </a:cxn>
                <a:cxn ang="0">
                  <a:pos x="1842" y="152"/>
                </a:cxn>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alpha val="100000"/>
              </a:schemeClr>
            </a:solidFill>
            <a:ln w="0">
              <a:noFill/>
            </a:ln>
          </p:spPr>
          <p:txBody>
            <a:bodyPr/>
            <a:p>
              <a:endParaRPr lang="zh-CN" altLang="en-US"/>
            </a:p>
          </p:txBody>
        </p:sp>
        <p:sp>
          <p:nvSpPr>
            <p:cNvPr id="2226" name="Freeform 13"/>
            <p:cNvSpPr/>
            <p:nvPr/>
          </p:nvSpPr>
          <p:spPr>
            <a:xfrm>
              <a:off x="5001" y="1378"/>
              <a:ext cx="698" cy="167"/>
            </a:xfrm>
            <a:custGeom>
              <a:avLst/>
              <a:gdLst/>
              <a:ahLst/>
              <a:cxnLst>
                <a:cxn ang="0">
                  <a:pos x="536" y="25"/>
                </a:cxn>
                <a:cxn ang="0">
                  <a:pos x="202" y="359"/>
                </a:cxn>
                <a:cxn ang="0">
                  <a:pos x="1457" y="562"/>
                </a:cxn>
                <a:cxn ang="0">
                  <a:pos x="2994" y="587"/>
                </a:cxn>
                <a:cxn ang="0">
                  <a:pos x="2918" y="202"/>
                </a:cxn>
                <a:cxn ang="0">
                  <a:pos x="2099" y="76"/>
                </a:cxn>
                <a:cxn ang="0">
                  <a:pos x="536" y="25"/>
                </a:cxn>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alpha val="100000"/>
              </a:schemeClr>
            </a:solidFill>
            <a:ln w="0">
              <a:noFill/>
            </a:ln>
          </p:spPr>
          <p:txBody>
            <a:bodyPr/>
            <a:p>
              <a:endParaRPr lang="zh-CN" altLang="en-US"/>
            </a:p>
          </p:txBody>
        </p:sp>
        <p:sp>
          <p:nvSpPr>
            <p:cNvPr id="2227" name="Freeform 14"/>
            <p:cNvSpPr/>
            <p:nvPr/>
          </p:nvSpPr>
          <p:spPr>
            <a:xfrm>
              <a:off x="5077" y="1540"/>
              <a:ext cx="567" cy="146"/>
            </a:xfrm>
            <a:custGeom>
              <a:avLst/>
              <a:gdLst/>
              <a:ahLst/>
              <a:cxnLst>
                <a:cxn ang="0">
                  <a:pos x="2511" y="483"/>
                </a:cxn>
                <a:cxn ang="0">
                  <a:pos x="2638" y="101"/>
                </a:cxn>
                <a:cxn ang="0">
                  <a:pos x="1898" y="252"/>
                </a:cxn>
                <a:cxn ang="0">
                  <a:pos x="921" y="151"/>
                </a:cxn>
                <a:cxn ang="0">
                  <a:pos x="51" y="101"/>
                </a:cxn>
                <a:cxn ang="0">
                  <a:pos x="2511" y="483"/>
                </a:cxn>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alpha val="100000"/>
              </a:schemeClr>
            </a:solidFill>
            <a:ln w="0">
              <a:noFill/>
            </a:ln>
          </p:spPr>
          <p:txBody>
            <a:bodyPr/>
            <a:p>
              <a:endParaRPr lang="zh-CN" altLang="en-US"/>
            </a:p>
          </p:txBody>
        </p:sp>
        <p:sp>
          <p:nvSpPr>
            <p:cNvPr id="2228" name="Freeform 15"/>
            <p:cNvSpPr/>
            <p:nvPr/>
          </p:nvSpPr>
          <p:spPr>
            <a:xfrm>
              <a:off x="5042" y="1656"/>
              <a:ext cx="581" cy="480"/>
            </a:xfrm>
            <a:custGeom>
              <a:avLst/>
              <a:gdLst/>
              <a:ahLst/>
              <a:cxnLst>
                <a:cxn ang="0">
                  <a:pos x="76" y="1354"/>
                </a:cxn>
                <a:cxn ang="0">
                  <a:pos x="662" y="1379"/>
                </a:cxn>
                <a:cxn ang="0">
                  <a:pos x="1278" y="1965"/>
                </a:cxn>
                <a:cxn ang="0">
                  <a:pos x="1506" y="2142"/>
                </a:cxn>
                <a:cxn ang="0">
                  <a:pos x="2066" y="1329"/>
                </a:cxn>
                <a:cxn ang="0">
                  <a:pos x="2834" y="1329"/>
                </a:cxn>
                <a:cxn ang="0">
                  <a:pos x="2016" y="687"/>
                </a:cxn>
                <a:cxn ang="0">
                  <a:pos x="945" y="409"/>
                </a:cxn>
                <a:cxn ang="0">
                  <a:pos x="308" y="1046"/>
                </a:cxn>
                <a:cxn ang="0">
                  <a:pos x="76" y="1354"/>
                </a:cxn>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alpha val="100000"/>
              </a:schemeClr>
            </a:solidFill>
            <a:ln w="0">
              <a:noFill/>
            </a:ln>
          </p:spPr>
          <p:txBody>
            <a:bodyPr/>
            <a:p>
              <a:endParaRPr lang="zh-CN" altLang="en-US"/>
            </a:p>
          </p:txBody>
        </p:sp>
        <p:sp>
          <p:nvSpPr>
            <p:cNvPr id="2229" name="Freeform 16"/>
            <p:cNvSpPr/>
            <p:nvPr/>
          </p:nvSpPr>
          <p:spPr>
            <a:xfrm>
              <a:off x="5421" y="1464"/>
              <a:ext cx="329" cy="854"/>
            </a:xfrm>
            <a:custGeom>
              <a:avLst/>
              <a:gdLst/>
              <a:ahLst/>
              <a:cxnLst>
                <a:cxn ang="0">
                  <a:pos x="1306" y="1021"/>
                </a:cxn>
                <a:cxn ang="0">
                  <a:pos x="562" y="1253"/>
                </a:cxn>
                <a:cxn ang="0">
                  <a:pos x="562" y="1506"/>
                </a:cxn>
                <a:cxn ang="0">
                  <a:pos x="1281" y="2299"/>
                </a:cxn>
                <a:cxn ang="0">
                  <a:pos x="871" y="3012"/>
                </a:cxn>
                <a:cxn ang="0">
                  <a:pos x="0" y="3780"/>
                </a:cxn>
                <a:cxn ang="0">
                  <a:pos x="435" y="3957"/>
                </a:cxn>
                <a:cxn ang="0">
                  <a:pos x="1205" y="4240"/>
                </a:cxn>
                <a:cxn ang="0">
                  <a:pos x="1615" y="4139"/>
                </a:cxn>
                <a:cxn ang="0">
                  <a:pos x="1665" y="0"/>
                </a:cxn>
                <a:cxn ang="0">
                  <a:pos x="1306" y="1021"/>
                </a:cxn>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alpha val="100000"/>
              </a:schemeClr>
            </a:solidFill>
            <a:ln w="0">
              <a:noFill/>
            </a:ln>
          </p:spPr>
          <p:txBody>
            <a:bodyPr/>
            <a:p>
              <a:endParaRPr lang="zh-CN" altLang="en-US"/>
            </a:p>
          </p:txBody>
        </p:sp>
      </p:grpSp>
      <p:grpSp>
        <p:nvGrpSpPr>
          <p:cNvPr id="2052" name="Group 17"/>
          <p:cNvGrpSpPr/>
          <p:nvPr/>
        </p:nvGrpSpPr>
        <p:grpSpPr>
          <a:xfrm>
            <a:off x="554038" y="36513"/>
            <a:ext cx="7891462" cy="6821487"/>
            <a:chOff x="349" y="23"/>
            <a:chExt cx="4971" cy="4297"/>
          </a:xfrm>
        </p:grpSpPr>
        <p:sp>
          <p:nvSpPr>
            <p:cNvPr id="18" name="Rectangle 18"/>
            <p:cNvSpPr>
              <a:spLocks noChangeArrowheads="1"/>
            </p:cNvSpPr>
            <p:nvPr/>
          </p:nvSpPr>
          <p:spPr bwMode="auto">
            <a:xfrm>
              <a:off x="384" y="23"/>
              <a:ext cx="21"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3" name="Freeform 19"/>
            <p:cNvSpPr>
              <a:spLocks noEditPoints="1"/>
            </p:cNvSpPr>
            <p:nvPr/>
          </p:nvSpPr>
          <p:spPr>
            <a:xfrm>
              <a:off x="384"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74" name="Freeform 20"/>
            <p:cNvSpPr>
              <a:spLocks noEditPoints="1"/>
            </p:cNvSpPr>
            <p:nvPr/>
          </p:nvSpPr>
          <p:spPr>
            <a:xfrm>
              <a:off x="384"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75" name="Freeform 21"/>
            <p:cNvSpPr>
              <a:spLocks noEditPoints="1"/>
            </p:cNvSpPr>
            <p:nvPr/>
          </p:nvSpPr>
          <p:spPr>
            <a:xfrm>
              <a:off x="384"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76" name="Freeform 22"/>
            <p:cNvSpPr>
              <a:spLocks noEditPoints="1"/>
            </p:cNvSpPr>
            <p:nvPr/>
          </p:nvSpPr>
          <p:spPr>
            <a:xfrm>
              <a:off x="384"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77" name="Freeform 23"/>
            <p:cNvSpPr>
              <a:spLocks noEditPoints="1"/>
            </p:cNvSpPr>
            <p:nvPr/>
          </p:nvSpPr>
          <p:spPr>
            <a:xfrm>
              <a:off x="384"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78" name="Freeform 24"/>
            <p:cNvSpPr>
              <a:spLocks noEditPoints="1"/>
            </p:cNvSpPr>
            <p:nvPr/>
          </p:nvSpPr>
          <p:spPr>
            <a:xfrm>
              <a:off x="384"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79" name="Freeform 25"/>
            <p:cNvSpPr>
              <a:spLocks noEditPoints="1"/>
            </p:cNvSpPr>
            <p:nvPr/>
          </p:nvSpPr>
          <p:spPr>
            <a:xfrm>
              <a:off x="384"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80" name="Freeform 26"/>
            <p:cNvSpPr>
              <a:spLocks noEditPoints="1"/>
            </p:cNvSpPr>
            <p:nvPr/>
          </p:nvSpPr>
          <p:spPr>
            <a:xfrm>
              <a:off x="384"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81" name="Freeform 27"/>
            <p:cNvSpPr>
              <a:spLocks noEditPoints="1"/>
            </p:cNvSpPr>
            <p:nvPr/>
          </p:nvSpPr>
          <p:spPr>
            <a:xfrm>
              <a:off x="384"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82" name="Freeform 28"/>
            <p:cNvSpPr>
              <a:spLocks noEditPoints="1"/>
            </p:cNvSpPr>
            <p:nvPr/>
          </p:nvSpPr>
          <p:spPr>
            <a:xfrm>
              <a:off x="384"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9" name="Rectangle 29"/>
            <p:cNvSpPr>
              <a:spLocks noChangeArrowheads="1"/>
            </p:cNvSpPr>
            <p:nvPr/>
          </p:nvSpPr>
          <p:spPr bwMode="auto">
            <a:xfrm>
              <a:off x="384" y="4269"/>
              <a:ext cx="21"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Rectangle 30"/>
            <p:cNvSpPr>
              <a:spLocks noChangeArrowheads="1"/>
            </p:cNvSpPr>
            <p:nvPr/>
          </p:nvSpPr>
          <p:spPr bwMode="auto">
            <a:xfrm>
              <a:off x="829" y="23"/>
              <a:ext cx="21"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5" name="Freeform 31"/>
            <p:cNvSpPr>
              <a:spLocks noEditPoints="1"/>
            </p:cNvSpPr>
            <p:nvPr/>
          </p:nvSpPr>
          <p:spPr>
            <a:xfrm>
              <a:off x="829"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86" name="Freeform 32"/>
            <p:cNvSpPr>
              <a:spLocks noEditPoints="1"/>
            </p:cNvSpPr>
            <p:nvPr/>
          </p:nvSpPr>
          <p:spPr>
            <a:xfrm>
              <a:off x="829"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87" name="Freeform 33"/>
            <p:cNvSpPr>
              <a:spLocks noEditPoints="1"/>
            </p:cNvSpPr>
            <p:nvPr/>
          </p:nvSpPr>
          <p:spPr>
            <a:xfrm>
              <a:off x="829"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88" name="Freeform 34"/>
            <p:cNvSpPr>
              <a:spLocks noEditPoints="1"/>
            </p:cNvSpPr>
            <p:nvPr/>
          </p:nvSpPr>
          <p:spPr>
            <a:xfrm>
              <a:off x="829"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89" name="Freeform 35"/>
            <p:cNvSpPr>
              <a:spLocks noEditPoints="1"/>
            </p:cNvSpPr>
            <p:nvPr/>
          </p:nvSpPr>
          <p:spPr>
            <a:xfrm>
              <a:off x="829"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90" name="Freeform 36"/>
            <p:cNvSpPr>
              <a:spLocks noEditPoints="1"/>
            </p:cNvSpPr>
            <p:nvPr/>
          </p:nvSpPr>
          <p:spPr>
            <a:xfrm>
              <a:off x="829"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91" name="Freeform 37"/>
            <p:cNvSpPr>
              <a:spLocks noEditPoints="1"/>
            </p:cNvSpPr>
            <p:nvPr/>
          </p:nvSpPr>
          <p:spPr>
            <a:xfrm>
              <a:off x="829"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92" name="Freeform 38"/>
            <p:cNvSpPr>
              <a:spLocks noEditPoints="1"/>
            </p:cNvSpPr>
            <p:nvPr/>
          </p:nvSpPr>
          <p:spPr>
            <a:xfrm>
              <a:off x="829"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93" name="Freeform 39"/>
            <p:cNvSpPr>
              <a:spLocks noEditPoints="1"/>
            </p:cNvSpPr>
            <p:nvPr/>
          </p:nvSpPr>
          <p:spPr>
            <a:xfrm>
              <a:off x="829"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94" name="Freeform 40"/>
            <p:cNvSpPr>
              <a:spLocks noEditPoints="1"/>
            </p:cNvSpPr>
            <p:nvPr/>
          </p:nvSpPr>
          <p:spPr>
            <a:xfrm>
              <a:off x="829"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41" name="Rectangle 41"/>
            <p:cNvSpPr>
              <a:spLocks noChangeArrowheads="1"/>
            </p:cNvSpPr>
            <p:nvPr/>
          </p:nvSpPr>
          <p:spPr bwMode="auto">
            <a:xfrm>
              <a:off x="829" y="4269"/>
              <a:ext cx="21"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Rectangle 42"/>
            <p:cNvSpPr>
              <a:spLocks noChangeArrowheads="1"/>
            </p:cNvSpPr>
            <p:nvPr/>
          </p:nvSpPr>
          <p:spPr bwMode="auto">
            <a:xfrm>
              <a:off x="1279" y="23"/>
              <a:ext cx="21"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97" name="Freeform 43"/>
            <p:cNvSpPr>
              <a:spLocks noEditPoints="1"/>
            </p:cNvSpPr>
            <p:nvPr/>
          </p:nvSpPr>
          <p:spPr>
            <a:xfrm>
              <a:off x="1279"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98" name="Freeform 44"/>
            <p:cNvSpPr>
              <a:spLocks noEditPoints="1"/>
            </p:cNvSpPr>
            <p:nvPr/>
          </p:nvSpPr>
          <p:spPr>
            <a:xfrm>
              <a:off x="1279"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099" name="Freeform 45"/>
            <p:cNvSpPr>
              <a:spLocks noEditPoints="1"/>
            </p:cNvSpPr>
            <p:nvPr/>
          </p:nvSpPr>
          <p:spPr>
            <a:xfrm>
              <a:off x="1279"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00" name="Freeform 46"/>
            <p:cNvSpPr>
              <a:spLocks noEditPoints="1"/>
            </p:cNvSpPr>
            <p:nvPr/>
          </p:nvSpPr>
          <p:spPr>
            <a:xfrm>
              <a:off x="1279"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01" name="Freeform 47"/>
            <p:cNvSpPr>
              <a:spLocks noEditPoints="1"/>
            </p:cNvSpPr>
            <p:nvPr/>
          </p:nvSpPr>
          <p:spPr>
            <a:xfrm>
              <a:off x="1279"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02" name="Freeform 48"/>
            <p:cNvSpPr>
              <a:spLocks noEditPoints="1"/>
            </p:cNvSpPr>
            <p:nvPr/>
          </p:nvSpPr>
          <p:spPr>
            <a:xfrm>
              <a:off x="1279"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03" name="Freeform 49"/>
            <p:cNvSpPr>
              <a:spLocks noEditPoints="1"/>
            </p:cNvSpPr>
            <p:nvPr/>
          </p:nvSpPr>
          <p:spPr>
            <a:xfrm>
              <a:off x="1279"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04" name="Freeform 50"/>
            <p:cNvSpPr>
              <a:spLocks noEditPoints="1"/>
            </p:cNvSpPr>
            <p:nvPr/>
          </p:nvSpPr>
          <p:spPr>
            <a:xfrm>
              <a:off x="1279"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05" name="Freeform 51"/>
            <p:cNvSpPr>
              <a:spLocks noEditPoints="1"/>
            </p:cNvSpPr>
            <p:nvPr/>
          </p:nvSpPr>
          <p:spPr>
            <a:xfrm>
              <a:off x="1279"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06" name="Freeform 52"/>
            <p:cNvSpPr>
              <a:spLocks noEditPoints="1"/>
            </p:cNvSpPr>
            <p:nvPr/>
          </p:nvSpPr>
          <p:spPr>
            <a:xfrm>
              <a:off x="1279"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53" name="Rectangle 53"/>
            <p:cNvSpPr>
              <a:spLocks noChangeArrowheads="1"/>
            </p:cNvSpPr>
            <p:nvPr/>
          </p:nvSpPr>
          <p:spPr bwMode="auto">
            <a:xfrm>
              <a:off x="1279" y="4269"/>
              <a:ext cx="21"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Rectangle 54"/>
            <p:cNvSpPr>
              <a:spLocks noChangeArrowheads="1"/>
            </p:cNvSpPr>
            <p:nvPr/>
          </p:nvSpPr>
          <p:spPr bwMode="auto">
            <a:xfrm>
              <a:off x="1724" y="23"/>
              <a:ext cx="21"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09" name="Freeform 55"/>
            <p:cNvSpPr>
              <a:spLocks noEditPoints="1"/>
            </p:cNvSpPr>
            <p:nvPr/>
          </p:nvSpPr>
          <p:spPr>
            <a:xfrm>
              <a:off x="1724"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10" name="Freeform 56"/>
            <p:cNvSpPr>
              <a:spLocks noEditPoints="1"/>
            </p:cNvSpPr>
            <p:nvPr/>
          </p:nvSpPr>
          <p:spPr>
            <a:xfrm>
              <a:off x="1724"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11" name="Freeform 57"/>
            <p:cNvSpPr>
              <a:spLocks noEditPoints="1"/>
            </p:cNvSpPr>
            <p:nvPr/>
          </p:nvSpPr>
          <p:spPr>
            <a:xfrm>
              <a:off x="1724"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12" name="Freeform 58"/>
            <p:cNvSpPr>
              <a:spLocks noEditPoints="1"/>
            </p:cNvSpPr>
            <p:nvPr/>
          </p:nvSpPr>
          <p:spPr>
            <a:xfrm>
              <a:off x="1724"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13" name="Freeform 59"/>
            <p:cNvSpPr>
              <a:spLocks noEditPoints="1"/>
            </p:cNvSpPr>
            <p:nvPr/>
          </p:nvSpPr>
          <p:spPr>
            <a:xfrm>
              <a:off x="1724"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14" name="Freeform 60"/>
            <p:cNvSpPr>
              <a:spLocks noEditPoints="1"/>
            </p:cNvSpPr>
            <p:nvPr/>
          </p:nvSpPr>
          <p:spPr>
            <a:xfrm>
              <a:off x="1724"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15" name="Freeform 61"/>
            <p:cNvSpPr>
              <a:spLocks noEditPoints="1"/>
            </p:cNvSpPr>
            <p:nvPr/>
          </p:nvSpPr>
          <p:spPr>
            <a:xfrm>
              <a:off x="1724"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16" name="Freeform 62"/>
            <p:cNvSpPr>
              <a:spLocks noEditPoints="1"/>
            </p:cNvSpPr>
            <p:nvPr/>
          </p:nvSpPr>
          <p:spPr>
            <a:xfrm>
              <a:off x="1724"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17" name="Freeform 63"/>
            <p:cNvSpPr>
              <a:spLocks noEditPoints="1"/>
            </p:cNvSpPr>
            <p:nvPr/>
          </p:nvSpPr>
          <p:spPr>
            <a:xfrm>
              <a:off x="1724"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18" name="Freeform 64"/>
            <p:cNvSpPr>
              <a:spLocks noEditPoints="1"/>
            </p:cNvSpPr>
            <p:nvPr/>
          </p:nvSpPr>
          <p:spPr>
            <a:xfrm>
              <a:off x="1724"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56513" name="Rectangle 65"/>
            <p:cNvSpPr>
              <a:spLocks noChangeArrowheads="1"/>
            </p:cNvSpPr>
            <p:nvPr/>
          </p:nvSpPr>
          <p:spPr bwMode="auto">
            <a:xfrm>
              <a:off x="1724" y="4269"/>
              <a:ext cx="21"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514" name="Rectangle 66"/>
            <p:cNvSpPr>
              <a:spLocks noChangeArrowheads="1"/>
            </p:cNvSpPr>
            <p:nvPr/>
          </p:nvSpPr>
          <p:spPr bwMode="auto">
            <a:xfrm>
              <a:off x="2169" y="23"/>
              <a:ext cx="21"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21" name="Freeform 67"/>
            <p:cNvSpPr>
              <a:spLocks noEditPoints="1"/>
            </p:cNvSpPr>
            <p:nvPr/>
          </p:nvSpPr>
          <p:spPr>
            <a:xfrm>
              <a:off x="2169"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22" name="Freeform 68"/>
            <p:cNvSpPr>
              <a:spLocks noEditPoints="1"/>
            </p:cNvSpPr>
            <p:nvPr/>
          </p:nvSpPr>
          <p:spPr>
            <a:xfrm>
              <a:off x="2169"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23" name="Freeform 69"/>
            <p:cNvSpPr>
              <a:spLocks noEditPoints="1"/>
            </p:cNvSpPr>
            <p:nvPr/>
          </p:nvSpPr>
          <p:spPr>
            <a:xfrm>
              <a:off x="2169"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24" name="Freeform 70"/>
            <p:cNvSpPr>
              <a:spLocks noEditPoints="1"/>
            </p:cNvSpPr>
            <p:nvPr/>
          </p:nvSpPr>
          <p:spPr>
            <a:xfrm>
              <a:off x="2169"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25" name="Freeform 71"/>
            <p:cNvSpPr>
              <a:spLocks noEditPoints="1"/>
            </p:cNvSpPr>
            <p:nvPr/>
          </p:nvSpPr>
          <p:spPr>
            <a:xfrm>
              <a:off x="2169"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26" name="Freeform 72"/>
            <p:cNvSpPr>
              <a:spLocks noEditPoints="1"/>
            </p:cNvSpPr>
            <p:nvPr/>
          </p:nvSpPr>
          <p:spPr>
            <a:xfrm>
              <a:off x="2169"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27" name="Freeform 73"/>
            <p:cNvSpPr>
              <a:spLocks noEditPoints="1"/>
            </p:cNvSpPr>
            <p:nvPr/>
          </p:nvSpPr>
          <p:spPr>
            <a:xfrm>
              <a:off x="2169"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28" name="Freeform 74"/>
            <p:cNvSpPr>
              <a:spLocks noEditPoints="1"/>
            </p:cNvSpPr>
            <p:nvPr/>
          </p:nvSpPr>
          <p:spPr>
            <a:xfrm>
              <a:off x="2169"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29" name="Freeform 75"/>
            <p:cNvSpPr>
              <a:spLocks noEditPoints="1"/>
            </p:cNvSpPr>
            <p:nvPr/>
          </p:nvSpPr>
          <p:spPr>
            <a:xfrm>
              <a:off x="2169"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30" name="Freeform 76"/>
            <p:cNvSpPr>
              <a:spLocks noEditPoints="1"/>
            </p:cNvSpPr>
            <p:nvPr/>
          </p:nvSpPr>
          <p:spPr>
            <a:xfrm>
              <a:off x="2169"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56525" name="Rectangle 77"/>
            <p:cNvSpPr>
              <a:spLocks noChangeArrowheads="1"/>
            </p:cNvSpPr>
            <p:nvPr/>
          </p:nvSpPr>
          <p:spPr bwMode="auto">
            <a:xfrm>
              <a:off x="2169" y="4269"/>
              <a:ext cx="21"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526" name="Rectangle 78"/>
            <p:cNvSpPr>
              <a:spLocks noChangeArrowheads="1"/>
            </p:cNvSpPr>
            <p:nvPr/>
          </p:nvSpPr>
          <p:spPr bwMode="auto">
            <a:xfrm>
              <a:off x="2620" y="23"/>
              <a:ext cx="20"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33" name="Freeform 79"/>
            <p:cNvSpPr>
              <a:spLocks noEditPoints="1"/>
            </p:cNvSpPr>
            <p:nvPr/>
          </p:nvSpPr>
          <p:spPr>
            <a:xfrm>
              <a:off x="262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34" name="Freeform 80"/>
            <p:cNvSpPr>
              <a:spLocks noEditPoints="1"/>
            </p:cNvSpPr>
            <p:nvPr/>
          </p:nvSpPr>
          <p:spPr>
            <a:xfrm>
              <a:off x="262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35" name="Freeform 81"/>
            <p:cNvSpPr>
              <a:spLocks noEditPoints="1"/>
            </p:cNvSpPr>
            <p:nvPr/>
          </p:nvSpPr>
          <p:spPr>
            <a:xfrm>
              <a:off x="262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36" name="Freeform 82"/>
            <p:cNvSpPr>
              <a:spLocks noEditPoints="1"/>
            </p:cNvSpPr>
            <p:nvPr/>
          </p:nvSpPr>
          <p:spPr>
            <a:xfrm>
              <a:off x="262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37" name="Freeform 83"/>
            <p:cNvSpPr>
              <a:spLocks noEditPoints="1"/>
            </p:cNvSpPr>
            <p:nvPr/>
          </p:nvSpPr>
          <p:spPr>
            <a:xfrm>
              <a:off x="262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38" name="Freeform 84"/>
            <p:cNvSpPr>
              <a:spLocks noEditPoints="1"/>
            </p:cNvSpPr>
            <p:nvPr/>
          </p:nvSpPr>
          <p:spPr>
            <a:xfrm>
              <a:off x="262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39" name="Freeform 85"/>
            <p:cNvSpPr>
              <a:spLocks noEditPoints="1"/>
            </p:cNvSpPr>
            <p:nvPr/>
          </p:nvSpPr>
          <p:spPr>
            <a:xfrm>
              <a:off x="262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40" name="Freeform 86"/>
            <p:cNvSpPr>
              <a:spLocks noEditPoints="1"/>
            </p:cNvSpPr>
            <p:nvPr/>
          </p:nvSpPr>
          <p:spPr>
            <a:xfrm>
              <a:off x="262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41" name="Freeform 87"/>
            <p:cNvSpPr>
              <a:spLocks noEditPoints="1"/>
            </p:cNvSpPr>
            <p:nvPr/>
          </p:nvSpPr>
          <p:spPr>
            <a:xfrm>
              <a:off x="262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42" name="Freeform 88"/>
            <p:cNvSpPr>
              <a:spLocks noEditPoints="1"/>
            </p:cNvSpPr>
            <p:nvPr/>
          </p:nvSpPr>
          <p:spPr>
            <a:xfrm>
              <a:off x="262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56537" name="Rectangle 89"/>
            <p:cNvSpPr>
              <a:spLocks noChangeArrowheads="1"/>
            </p:cNvSpPr>
            <p:nvPr/>
          </p:nvSpPr>
          <p:spPr bwMode="auto">
            <a:xfrm>
              <a:off x="2620" y="4269"/>
              <a:ext cx="20"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538" name="Rectangle 90"/>
            <p:cNvSpPr>
              <a:spLocks noChangeArrowheads="1"/>
            </p:cNvSpPr>
            <p:nvPr/>
          </p:nvSpPr>
          <p:spPr bwMode="auto">
            <a:xfrm>
              <a:off x="3065" y="23"/>
              <a:ext cx="20"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5" name="Freeform 91"/>
            <p:cNvSpPr>
              <a:spLocks noEditPoints="1"/>
            </p:cNvSpPr>
            <p:nvPr/>
          </p:nvSpPr>
          <p:spPr>
            <a:xfrm>
              <a:off x="3065"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46" name="Freeform 92"/>
            <p:cNvSpPr>
              <a:spLocks noEditPoints="1"/>
            </p:cNvSpPr>
            <p:nvPr/>
          </p:nvSpPr>
          <p:spPr>
            <a:xfrm>
              <a:off x="3065"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47" name="Freeform 93"/>
            <p:cNvSpPr>
              <a:spLocks noEditPoints="1"/>
            </p:cNvSpPr>
            <p:nvPr/>
          </p:nvSpPr>
          <p:spPr>
            <a:xfrm>
              <a:off x="3065"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48" name="Freeform 94"/>
            <p:cNvSpPr>
              <a:spLocks noEditPoints="1"/>
            </p:cNvSpPr>
            <p:nvPr/>
          </p:nvSpPr>
          <p:spPr>
            <a:xfrm>
              <a:off x="3065"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49" name="Freeform 95"/>
            <p:cNvSpPr>
              <a:spLocks noEditPoints="1"/>
            </p:cNvSpPr>
            <p:nvPr/>
          </p:nvSpPr>
          <p:spPr>
            <a:xfrm>
              <a:off x="3065"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50" name="Freeform 96"/>
            <p:cNvSpPr>
              <a:spLocks noEditPoints="1"/>
            </p:cNvSpPr>
            <p:nvPr/>
          </p:nvSpPr>
          <p:spPr>
            <a:xfrm>
              <a:off x="3065"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51" name="Freeform 97"/>
            <p:cNvSpPr>
              <a:spLocks noEditPoints="1"/>
            </p:cNvSpPr>
            <p:nvPr/>
          </p:nvSpPr>
          <p:spPr>
            <a:xfrm>
              <a:off x="3065"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52" name="Freeform 98"/>
            <p:cNvSpPr>
              <a:spLocks noEditPoints="1"/>
            </p:cNvSpPr>
            <p:nvPr/>
          </p:nvSpPr>
          <p:spPr>
            <a:xfrm>
              <a:off x="3065"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53" name="Freeform 99"/>
            <p:cNvSpPr>
              <a:spLocks noEditPoints="1"/>
            </p:cNvSpPr>
            <p:nvPr/>
          </p:nvSpPr>
          <p:spPr>
            <a:xfrm>
              <a:off x="3065"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54" name="Freeform 100"/>
            <p:cNvSpPr>
              <a:spLocks noEditPoints="1"/>
            </p:cNvSpPr>
            <p:nvPr/>
          </p:nvSpPr>
          <p:spPr>
            <a:xfrm>
              <a:off x="3065"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56549" name="Rectangle 101"/>
            <p:cNvSpPr>
              <a:spLocks noChangeArrowheads="1"/>
            </p:cNvSpPr>
            <p:nvPr/>
          </p:nvSpPr>
          <p:spPr bwMode="auto">
            <a:xfrm>
              <a:off x="3065" y="4269"/>
              <a:ext cx="20"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550" name="Rectangle 102"/>
            <p:cNvSpPr>
              <a:spLocks noChangeArrowheads="1"/>
            </p:cNvSpPr>
            <p:nvPr/>
          </p:nvSpPr>
          <p:spPr bwMode="auto">
            <a:xfrm>
              <a:off x="3510" y="23"/>
              <a:ext cx="20"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7" name="Freeform 103"/>
            <p:cNvSpPr>
              <a:spLocks noEditPoints="1"/>
            </p:cNvSpPr>
            <p:nvPr/>
          </p:nvSpPr>
          <p:spPr>
            <a:xfrm>
              <a:off x="351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58" name="Freeform 104"/>
            <p:cNvSpPr>
              <a:spLocks noEditPoints="1"/>
            </p:cNvSpPr>
            <p:nvPr/>
          </p:nvSpPr>
          <p:spPr>
            <a:xfrm>
              <a:off x="351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59" name="Freeform 105"/>
            <p:cNvSpPr>
              <a:spLocks noEditPoints="1"/>
            </p:cNvSpPr>
            <p:nvPr/>
          </p:nvSpPr>
          <p:spPr>
            <a:xfrm>
              <a:off x="351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60" name="Freeform 106"/>
            <p:cNvSpPr>
              <a:spLocks noEditPoints="1"/>
            </p:cNvSpPr>
            <p:nvPr/>
          </p:nvSpPr>
          <p:spPr>
            <a:xfrm>
              <a:off x="351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61" name="Freeform 107"/>
            <p:cNvSpPr>
              <a:spLocks noEditPoints="1"/>
            </p:cNvSpPr>
            <p:nvPr/>
          </p:nvSpPr>
          <p:spPr>
            <a:xfrm>
              <a:off x="351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62" name="Freeform 108"/>
            <p:cNvSpPr>
              <a:spLocks noEditPoints="1"/>
            </p:cNvSpPr>
            <p:nvPr/>
          </p:nvSpPr>
          <p:spPr>
            <a:xfrm>
              <a:off x="351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63" name="Freeform 109"/>
            <p:cNvSpPr>
              <a:spLocks noEditPoints="1"/>
            </p:cNvSpPr>
            <p:nvPr/>
          </p:nvSpPr>
          <p:spPr>
            <a:xfrm>
              <a:off x="351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64" name="Freeform 110"/>
            <p:cNvSpPr>
              <a:spLocks noEditPoints="1"/>
            </p:cNvSpPr>
            <p:nvPr/>
          </p:nvSpPr>
          <p:spPr>
            <a:xfrm>
              <a:off x="351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65" name="Freeform 111"/>
            <p:cNvSpPr>
              <a:spLocks noEditPoints="1"/>
            </p:cNvSpPr>
            <p:nvPr/>
          </p:nvSpPr>
          <p:spPr>
            <a:xfrm>
              <a:off x="351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66" name="Freeform 112"/>
            <p:cNvSpPr>
              <a:spLocks noEditPoints="1"/>
            </p:cNvSpPr>
            <p:nvPr/>
          </p:nvSpPr>
          <p:spPr>
            <a:xfrm>
              <a:off x="351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56561" name="Rectangle 113"/>
            <p:cNvSpPr>
              <a:spLocks noChangeArrowheads="1"/>
            </p:cNvSpPr>
            <p:nvPr/>
          </p:nvSpPr>
          <p:spPr bwMode="auto">
            <a:xfrm>
              <a:off x="3510" y="4269"/>
              <a:ext cx="20"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562" name="Rectangle 114"/>
            <p:cNvSpPr>
              <a:spLocks noChangeArrowheads="1"/>
            </p:cNvSpPr>
            <p:nvPr/>
          </p:nvSpPr>
          <p:spPr bwMode="auto">
            <a:xfrm>
              <a:off x="3960" y="23"/>
              <a:ext cx="20"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69" name="Freeform 115"/>
            <p:cNvSpPr>
              <a:spLocks noEditPoints="1"/>
            </p:cNvSpPr>
            <p:nvPr/>
          </p:nvSpPr>
          <p:spPr>
            <a:xfrm>
              <a:off x="396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70" name="Freeform 116"/>
            <p:cNvSpPr>
              <a:spLocks noEditPoints="1"/>
            </p:cNvSpPr>
            <p:nvPr/>
          </p:nvSpPr>
          <p:spPr>
            <a:xfrm>
              <a:off x="396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71" name="Freeform 117"/>
            <p:cNvSpPr>
              <a:spLocks noEditPoints="1"/>
            </p:cNvSpPr>
            <p:nvPr/>
          </p:nvSpPr>
          <p:spPr>
            <a:xfrm>
              <a:off x="396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72" name="Freeform 118"/>
            <p:cNvSpPr>
              <a:spLocks noEditPoints="1"/>
            </p:cNvSpPr>
            <p:nvPr/>
          </p:nvSpPr>
          <p:spPr>
            <a:xfrm>
              <a:off x="396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73" name="Freeform 119"/>
            <p:cNvSpPr>
              <a:spLocks noEditPoints="1"/>
            </p:cNvSpPr>
            <p:nvPr/>
          </p:nvSpPr>
          <p:spPr>
            <a:xfrm>
              <a:off x="396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74" name="Freeform 120"/>
            <p:cNvSpPr>
              <a:spLocks noEditPoints="1"/>
            </p:cNvSpPr>
            <p:nvPr/>
          </p:nvSpPr>
          <p:spPr>
            <a:xfrm>
              <a:off x="396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75" name="Freeform 121"/>
            <p:cNvSpPr>
              <a:spLocks noEditPoints="1"/>
            </p:cNvSpPr>
            <p:nvPr/>
          </p:nvSpPr>
          <p:spPr>
            <a:xfrm>
              <a:off x="396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76" name="Freeform 122"/>
            <p:cNvSpPr>
              <a:spLocks noEditPoints="1"/>
            </p:cNvSpPr>
            <p:nvPr/>
          </p:nvSpPr>
          <p:spPr>
            <a:xfrm>
              <a:off x="396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77" name="Freeform 123"/>
            <p:cNvSpPr>
              <a:spLocks noEditPoints="1"/>
            </p:cNvSpPr>
            <p:nvPr/>
          </p:nvSpPr>
          <p:spPr>
            <a:xfrm>
              <a:off x="396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78" name="Freeform 124"/>
            <p:cNvSpPr>
              <a:spLocks noEditPoints="1"/>
            </p:cNvSpPr>
            <p:nvPr/>
          </p:nvSpPr>
          <p:spPr>
            <a:xfrm>
              <a:off x="396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1024" name="Rectangle 125"/>
            <p:cNvSpPr>
              <a:spLocks noChangeArrowheads="1"/>
            </p:cNvSpPr>
            <p:nvPr/>
          </p:nvSpPr>
          <p:spPr bwMode="auto">
            <a:xfrm>
              <a:off x="3960" y="4269"/>
              <a:ext cx="20"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5" name="Rectangle 126"/>
            <p:cNvSpPr>
              <a:spLocks noChangeArrowheads="1"/>
            </p:cNvSpPr>
            <p:nvPr/>
          </p:nvSpPr>
          <p:spPr bwMode="auto">
            <a:xfrm>
              <a:off x="4405" y="23"/>
              <a:ext cx="20"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81" name="Freeform 127"/>
            <p:cNvSpPr>
              <a:spLocks noEditPoints="1"/>
            </p:cNvSpPr>
            <p:nvPr/>
          </p:nvSpPr>
          <p:spPr>
            <a:xfrm>
              <a:off x="4405"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82" name="Freeform 128"/>
            <p:cNvSpPr>
              <a:spLocks noEditPoints="1"/>
            </p:cNvSpPr>
            <p:nvPr/>
          </p:nvSpPr>
          <p:spPr>
            <a:xfrm>
              <a:off x="4405"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83" name="Freeform 129"/>
            <p:cNvSpPr>
              <a:spLocks noEditPoints="1"/>
            </p:cNvSpPr>
            <p:nvPr/>
          </p:nvSpPr>
          <p:spPr>
            <a:xfrm>
              <a:off x="4405"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84" name="Freeform 130"/>
            <p:cNvSpPr>
              <a:spLocks noEditPoints="1"/>
            </p:cNvSpPr>
            <p:nvPr/>
          </p:nvSpPr>
          <p:spPr>
            <a:xfrm>
              <a:off x="4405"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85" name="Freeform 131"/>
            <p:cNvSpPr>
              <a:spLocks noEditPoints="1"/>
            </p:cNvSpPr>
            <p:nvPr/>
          </p:nvSpPr>
          <p:spPr>
            <a:xfrm>
              <a:off x="4405"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86" name="Freeform 132"/>
            <p:cNvSpPr>
              <a:spLocks noEditPoints="1"/>
            </p:cNvSpPr>
            <p:nvPr/>
          </p:nvSpPr>
          <p:spPr>
            <a:xfrm>
              <a:off x="4405"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87" name="Freeform 133"/>
            <p:cNvSpPr>
              <a:spLocks noEditPoints="1"/>
            </p:cNvSpPr>
            <p:nvPr/>
          </p:nvSpPr>
          <p:spPr>
            <a:xfrm>
              <a:off x="4405"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88" name="Freeform 134"/>
            <p:cNvSpPr>
              <a:spLocks noEditPoints="1"/>
            </p:cNvSpPr>
            <p:nvPr/>
          </p:nvSpPr>
          <p:spPr>
            <a:xfrm>
              <a:off x="4405"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89" name="Freeform 135"/>
            <p:cNvSpPr>
              <a:spLocks noEditPoints="1"/>
            </p:cNvSpPr>
            <p:nvPr/>
          </p:nvSpPr>
          <p:spPr>
            <a:xfrm>
              <a:off x="4405"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90" name="Freeform 136"/>
            <p:cNvSpPr>
              <a:spLocks noEditPoints="1"/>
            </p:cNvSpPr>
            <p:nvPr/>
          </p:nvSpPr>
          <p:spPr>
            <a:xfrm>
              <a:off x="4405"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56580" name="Rectangle 137"/>
            <p:cNvSpPr>
              <a:spLocks noChangeArrowheads="1"/>
            </p:cNvSpPr>
            <p:nvPr/>
          </p:nvSpPr>
          <p:spPr bwMode="auto">
            <a:xfrm>
              <a:off x="4405" y="4269"/>
              <a:ext cx="20"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581" name="Rectangle 138"/>
            <p:cNvSpPr>
              <a:spLocks noChangeArrowheads="1"/>
            </p:cNvSpPr>
            <p:nvPr/>
          </p:nvSpPr>
          <p:spPr bwMode="auto">
            <a:xfrm>
              <a:off x="4850" y="23"/>
              <a:ext cx="20"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93" name="Freeform 139"/>
            <p:cNvSpPr>
              <a:spLocks noEditPoints="1"/>
            </p:cNvSpPr>
            <p:nvPr/>
          </p:nvSpPr>
          <p:spPr>
            <a:xfrm>
              <a:off x="485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94" name="Freeform 140"/>
            <p:cNvSpPr>
              <a:spLocks noEditPoints="1"/>
            </p:cNvSpPr>
            <p:nvPr/>
          </p:nvSpPr>
          <p:spPr>
            <a:xfrm>
              <a:off x="485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95" name="Freeform 141"/>
            <p:cNvSpPr>
              <a:spLocks noEditPoints="1"/>
            </p:cNvSpPr>
            <p:nvPr/>
          </p:nvSpPr>
          <p:spPr>
            <a:xfrm>
              <a:off x="485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96" name="Freeform 142"/>
            <p:cNvSpPr>
              <a:spLocks noEditPoints="1"/>
            </p:cNvSpPr>
            <p:nvPr/>
          </p:nvSpPr>
          <p:spPr>
            <a:xfrm>
              <a:off x="485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97" name="Freeform 143"/>
            <p:cNvSpPr>
              <a:spLocks noEditPoints="1"/>
            </p:cNvSpPr>
            <p:nvPr/>
          </p:nvSpPr>
          <p:spPr>
            <a:xfrm>
              <a:off x="485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98" name="Freeform 144"/>
            <p:cNvSpPr>
              <a:spLocks noEditPoints="1"/>
            </p:cNvSpPr>
            <p:nvPr/>
          </p:nvSpPr>
          <p:spPr>
            <a:xfrm>
              <a:off x="485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199" name="Freeform 145"/>
            <p:cNvSpPr>
              <a:spLocks noEditPoints="1"/>
            </p:cNvSpPr>
            <p:nvPr/>
          </p:nvSpPr>
          <p:spPr>
            <a:xfrm>
              <a:off x="485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00" name="Freeform 146"/>
            <p:cNvSpPr>
              <a:spLocks noEditPoints="1"/>
            </p:cNvSpPr>
            <p:nvPr/>
          </p:nvSpPr>
          <p:spPr>
            <a:xfrm>
              <a:off x="485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01" name="Freeform 147"/>
            <p:cNvSpPr>
              <a:spLocks noEditPoints="1"/>
            </p:cNvSpPr>
            <p:nvPr/>
          </p:nvSpPr>
          <p:spPr>
            <a:xfrm>
              <a:off x="485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02" name="Freeform 148"/>
            <p:cNvSpPr>
              <a:spLocks noEditPoints="1"/>
            </p:cNvSpPr>
            <p:nvPr/>
          </p:nvSpPr>
          <p:spPr>
            <a:xfrm>
              <a:off x="485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56592" name="Rectangle 149"/>
            <p:cNvSpPr>
              <a:spLocks noChangeArrowheads="1"/>
            </p:cNvSpPr>
            <p:nvPr/>
          </p:nvSpPr>
          <p:spPr bwMode="auto">
            <a:xfrm>
              <a:off x="4850" y="4269"/>
              <a:ext cx="20"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593" name="Rectangle 150"/>
            <p:cNvSpPr>
              <a:spLocks noChangeArrowheads="1"/>
            </p:cNvSpPr>
            <p:nvPr/>
          </p:nvSpPr>
          <p:spPr bwMode="auto">
            <a:xfrm>
              <a:off x="5300" y="23"/>
              <a:ext cx="20" cy="10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05" name="Freeform 151"/>
            <p:cNvSpPr>
              <a:spLocks noEditPoints="1"/>
            </p:cNvSpPr>
            <p:nvPr/>
          </p:nvSpPr>
          <p:spPr>
            <a:xfrm>
              <a:off x="530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06" name="Freeform 152"/>
            <p:cNvSpPr>
              <a:spLocks noEditPoints="1"/>
            </p:cNvSpPr>
            <p:nvPr/>
          </p:nvSpPr>
          <p:spPr>
            <a:xfrm>
              <a:off x="530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07" name="Freeform 153"/>
            <p:cNvSpPr>
              <a:spLocks noEditPoints="1"/>
            </p:cNvSpPr>
            <p:nvPr/>
          </p:nvSpPr>
          <p:spPr>
            <a:xfrm>
              <a:off x="530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08" name="Freeform 154"/>
            <p:cNvSpPr>
              <a:spLocks noEditPoints="1"/>
            </p:cNvSpPr>
            <p:nvPr/>
          </p:nvSpPr>
          <p:spPr>
            <a:xfrm>
              <a:off x="530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09" name="Freeform 155"/>
            <p:cNvSpPr>
              <a:spLocks noEditPoints="1"/>
            </p:cNvSpPr>
            <p:nvPr/>
          </p:nvSpPr>
          <p:spPr>
            <a:xfrm>
              <a:off x="530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10" name="Freeform 156"/>
            <p:cNvSpPr>
              <a:spLocks noEditPoints="1"/>
            </p:cNvSpPr>
            <p:nvPr/>
          </p:nvSpPr>
          <p:spPr>
            <a:xfrm>
              <a:off x="530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11" name="Freeform 157"/>
            <p:cNvSpPr>
              <a:spLocks noEditPoints="1"/>
            </p:cNvSpPr>
            <p:nvPr/>
          </p:nvSpPr>
          <p:spPr>
            <a:xfrm>
              <a:off x="530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12" name="Freeform 158"/>
            <p:cNvSpPr>
              <a:spLocks noEditPoints="1"/>
            </p:cNvSpPr>
            <p:nvPr/>
          </p:nvSpPr>
          <p:spPr>
            <a:xfrm>
              <a:off x="530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13" name="Freeform 159"/>
            <p:cNvSpPr>
              <a:spLocks noEditPoints="1"/>
            </p:cNvSpPr>
            <p:nvPr/>
          </p:nvSpPr>
          <p:spPr>
            <a:xfrm>
              <a:off x="530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2214" name="Freeform 160"/>
            <p:cNvSpPr>
              <a:spLocks noEditPoints="1"/>
            </p:cNvSpPr>
            <p:nvPr/>
          </p:nvSpPr>
          <p:spPr>
            <a:xfrm>
              <a:off x="530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ln>
          </p:spPr>
          <p:txBody>
            <a:bodyPr/>
            <a:p>
              <a:endParaRPr lang="zh-CN" altLang="en-US"/>
            </a:p>
          </p:txBody>
        </p:sp>
        <p:sp>
          <p:nvSpPr>
            <p:cNvPr id="56604" name="Rectangle 161"/>
            <p:cNvSpPr>
              <a:spLocks noChangeArrowheads="1"/>
            </p:cNvSpPr>
            <p:nvPr/>
          </p:nvSpPr>
          <p:spPr bwMode="auto">
            <a:xfrm>
              <a:off x="5300" y="4269"/>
              <a:ext cx="20" cy="51"/>
            </a:xfrm>
            <a:prstGeom prst="rect">
              <a:avLst/>
            </a:prstGeom>
            <a:solidFill>
              <a:schemeClr val="bg2">
                <a:alpha val="50195"/>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16" name="Freeform 162"/>
            <p:cNvSpPr/>
            <p:nvPr/>
          </p:nvSpPr>
          <p:spPr>
            <a:xfrm>
              <a:off x="349" y="3304"/>
              <a:ext cx="20" cy="10"/>
            </a:xfrm>
            <a:custGeom>
              <a:avLst/>
              <a:gdLst/>
              <a:ahLst/>
              <a:cxnLst>
                <a:cxn ang="0">
                  <a:pos x="0" y="25"/>
                </a:cxn>
                <a:cxn ang="0">
                  <a:pos x="0" y="25"/>
                </a:cxn>
              </a:cxnLst>
              <a:pathLst>
                <a:path w="4" h="2">
                  <a:moveTo>
                    <a:pt x="0" y="1"/>
                  </a:moveTo>
                  <a:cubicBezTo>
                    <a:pt x="1" y="2"/>
                    <a:pt x="4" y="0"/>
                    <a:pt x="0" y="1"/>
                  </a:cubicBezTo>
                  <a:close/>
                </a:path>
              </a:pathLst>
            </a:custGeom>
            <a:solidFill>
              <a:schemeClr val="bg2">
                <a:alpha val="50195"/>
              </a:schemeClr>
            </a:solidFill>
            <a:ln w="0">
              <a:noFill/>
            </a:ln>
          </p:spPr>
          <p:txBody>
            <a:bodyPr/>
            <a:p>
              <a:endParaRPr lang="zh-CN" altLang="en-US"/>
            </a:p>
          </p:txBody>
        </p:sp>
      </p:grpSp>
      <p:grpSp>
        <p:nvGrpSpPr>
          <p:cNvPr id="2053" name="Group 168"/>
          <p:cNvGrpSpPr/>
          <p:nvPr/>
        </p:nvGrpSpPr>
        <p:grpSpPr>
          <a:xfrm>
            <a:off x="152400" y="4724400"/>
            <a:ext cx="1685925" cy="1557338"/>
            <a:chOff x="96" y="2784"/>
            <a:chExt cx="1062" cy="981"/>
          </a:xfrm>
        </p:grpSpPr>
        <p:sp>
          <p:nvSpPr>
            <p:cNvPr id="2059" name="Freeform 169"/>
            <p:cNvSpPr/>
            <p:nvPr userDrawn="1"/>
          </p:nvSpPr>
          <p:spPr>
            <a:xfrm>
              <a:off x="121" y="2784"/>
              <a:ext cx="207" cy="81"/>
            </a:xfrm>
            <a:custGeom>
              <a:avLst/>
              <a:gdLst/>
              <a:ahLst/>
              <a:cxnLst>
                <a:cxn ang="0">
                  <a:pos x="762" y="309"/>
                </a:cxn>
                <a:cxn ang="0">
                  <a:pos x="944" y="258"/>
                </a:cxn>
                <a:cxn ang="0">
                  <a:pos x="969" y="233"/>
                </a:cxn>
                <a:cxn ang="0">
                  <a:pos x="793" y="25"/>
                </a:cxn>
                <a:cxn ang="0">
                  <a:pos x="202" y="284"/>
                </a:cxn>
                <a:cxn ang="0">
                  <a:pos x="762" y="309"/>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alpha val="100000"/>
              </a:schemeClr>
            </a:solidFill>
            <a:ln w="0">
              <a:noFill/>
            </a:ln>
          </p:spPr>
          <p:txBody>
            <a:bodyPr/>
            <a:p>
              <a:endParaRPr lang="zh-CN" altLang="en-US"/>
            </a:p>
          </p:txBody>
        </p:sp>
        <p:sp>
          <p:nvSpPr>
            <p:cNvPr id="2060" name="Freeform 170"/>
            <p:cNvSpPr>
              <a:spLocks noEditPoints="1"/>
            </p:cNvSpPr>
            <p:nvPr userDrawn="1"/>
          </p:nvSpPr>
          <p:spPr>
            <a:xfrm>
              <a:off x="96" y="2789"/>
              <a:ext cx="1062" cy="976"/>
            </a:xfrm>
            <a:custGeom>
              <a:avLst/>
              <a:gdLst/>
              <a:ahLst/>
              <a:cxnLst>
                <a:cxn ang="0">
                  <a:pos x="4167" y="3965"/>
                </a:cxn>
                <a:cxn ang="0">
                  <a:pos x="3889" y="3196"/>
                </a:cxn>
                <a:cxn ang="0">
                  <a:pos x="3631" y="2534"/>
                </a:cxn>
                <a:cxn ang="0">
                  <a:pos x="4218" y="2377"/>
                </a:cxn>
                <a:cxn ang="0">
                  <a:pos x="3732" y="2099"/>
                </a:cxn>
                <a:cxn ang="0">
                  <a:pos x="4015" y="2124"/>
                </a:cxn>
                <a:cxn ang="0">
                  <a:pos x="4015" y="1967"/>
                </a:cxn>
                <a:cxn ang="0">
                  <a:pos x="3454" y="1992"/>
                </a:cxn>
                <a:cxn ang="0">
                  <a:pos x="3272" y="3196"/>
                </a:cxn>
                <a:cxn ang="0">
                  <a:pos x="3171" y="2149"/>
                </a:cxn>
                <a:cxn ang="0">
                  <a:pos x="3019" y="1714"/>
                </a:cxn>
                <a:cxn ang="0">
                  <a:pos x="3171" y="1305"/>
                </a:cxn>
                <a:cxn ang="0">
                  <a:pos x="3095" y="946"/>
                </a:cxn>
                <a:cxn ang="0">
                  <a:pos x="3044" y="612"/>
                </a:cxn>
                <a:cxn ang="0">
                  <a:pos x="3378" y="996"/>
                </a:cxn>
                <a:cxn ang="0">
                  <a:pos x="3813" y="460"/>
                </a:cxn>
                <a:cxn ang="0">
                  <a:pos x="3757" y="920"/>
                </a:cxn>
                <a:cxn ang="0">
                  <a:pos x="3656" y="1229"/>
                </a:cxn>
                <a:cxn ang="0">
                  <a:pos x="3682" y="1714"/>
                </a:cxn>
                <a:cxn ang="0">
                  <a:pos x="5087" y="743"/>
                </a:cxn>
                <a:cxn ang="0">
                  <a:pos x="2301" y="25"/>
                </a:cxn>
                <a:cxn ang="0">
                  <a:pos x="1431" y="202"/>
                </a:cxn>
                <a:cxn ang="0">
                  <a:pos x="2175" y="308"/>
                </a:cxn>
                <a:cxn ang="0">
                  <a:pos x="1532" y="561"/>
                </a:cxn>
                <a:cxn ang="0">
                  <a:pos x="1482" y="743"/>
                </a:cxn>
                <a:cxn ang="0">
                  <a:pos x="971" y="435"/>
                </a:cxn>
                <a:cxn ang="0">
                  <a:pos x="334" y="2943"/>
                </a:cxn>
                <a:cxn ang="0">
                  <a:pos x="1558" y="3732"/>
                </a:cxn>
                <a:cxn ang="0">
                  <a:pos x="1153" y="3403"/>
                </a:cxn>
                <a:cxn ang="0">
                  <a:pos x="895" y="3707"/>
                </a:cxn>
                <a:cxn ang="0">
                  <a:pos x="819" y="3272"/>
                </a:cxn>
                <a:cxn ang="0">
                  <a:pos x="1178" y="2200"/>
                </a:cxn>
                <a:cxn ang="0">
                  <a:pos x="1714" y="2124"/>
                </a:cxn>
                <a:cxn ang="0">
                  <a:pos x="1816" y="2427"/>
                </a:cxn>
                <a:cxn ang="0">
                  <a:pos x="1558" y="3095"/>
                </a:cxn>
                <a:cxn ang="0">
                  <a:pos x="2326" y="4602"/>
                </a:cxn>
                <a:cxn ang="0">
                  <a:pos x="4759" y="4243"/>
                </a:cxn>
                <a:cxn ang="0">
                  <a:pos x="4653" y="1689"/>
                </a:cxn>
                <a:cxn ang="0">
                  <a:pos x="4218" y="1532"/>
                </a:cxn>
                <a:cxn ang="0">
                  <a:pos x="2888" y="1558"/>
                </a:cxn>
                <a:cxn ang="0">
                  <a:pos x="2761" y="2225"/>
                </a:cxn>
                <a:cxn ang="0">
                  <a:pos x="2918" y="1279"/>
                </a:cxn>
                <a:cxn ang="0">
                  <a:pos x="2276" y="662"/>
                </a:cxn>
                <a:cxn ang="0">
                  <a:pos x="2685" y="895"/>
                </a:cxn>
                <a:cxn ang="0">
                  <a:pos x="1558" y="1841"/>
                </a:cxn>
                <a:cxn ang="0">
                  <a:pos x="612" y="946"/>
                </a:cxn>
                <a:cxn ang="0">
                  <a:pos x="1740" y="1022"/>
                </a:cxn>
                <a:cxn ang="0">
                  <a:pos x="2023" y="1022"/>
                </a:cxn>
                <a:cxn ang="0">
                  <a:pos x="2761" y="1153"/>
                </a:cxn>
                <a:cxn ang="0">
                  <a:pos x="2534" y="2377"/>
                </a:cxn>
                <a:cxn ang="0">
                  <a:pos x="2377" y="1305"/>
                </a:cxn>
                <a:cxn ang="0">
                  <a:pos x="1558" y="1841"/>
                </a:cxn>
                <a:cxn ang="0">
                  <a:pos x="2048" y="2099"/>
                </a:cxn>
                <a:cxn ang="0">
                  <a:pos x="2250" y="1482"/>
                </a:cxn>
                <a:cxn ang="0">
                  <a:pos x="2609" y="3707"/>
                </a:cxn>
                <a:cxn ang="0">
                  <a:pos x="2099" y="2453"/>
                </a:cxn>
                <a:cxn ang="0">
                  <a:pos x="2994" y="2711"/>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alpha val="100000"/>
              </a:schemeClr>
            </a:solidFill>
            <a:ln w="0">
              <a:noFill/>
            </a:ln>
          </p:spPr>
          <p:txBody>
            <a:bodyPr/>
            <a:p>
              <a:endParaRPr lang="zh-CN" altLang="en-US"/>
            </a:p>
          </p:txBody>
        </p:sp>
        <p:sp>
          <p:nvSpPr>
            <p:cNvPr id="2061" name="Freeform 171"/>
            <p:cNvSpPr/>
            <p:nvPr userDrawn="1"/>
          </p:nvSpPr>
          <p:spPr>
            <a:xfrm>
              <a:off x="348" y="3254"/>
              <a:ext cx="86" cy="102"/>
            </a:xfrm>
            <a:custGeom>
              <a:avLst/>
              <a:gdLst/>
              <a:ahLst/>
              <a:cxnLst>
                <a:cxn ang="0">
                  <a:pos x="359" y="133"/>
                </a:cxn>
                <a:cxn ang="0">
                  <a:pos x="233" y="520"/>
                </a:cxn>
                <a:cxn ang="0">
                  <a:pos x="359" y="133"/>
                </a:cxn>
              </a:cxnLst>
              <a:pathLst>
                <a:path w="17" h="20">
                  <a:moveTo>
                    <a:pt x="14" y="5"/>
                  </a:moveTo>
                  <a:cubicBezTo>
                    <a:pt x="13" y="0"/>
                    <a:pt x="0" y="8"/>
                    <a:pt x="9" y="20"/>
                  </a:cubicBezTo>
                  <a:cubicBezTo>
                    <a:pt x="9" y="20"/>
                    <a:pt x="17" y="17"/>
                    <a:pt x="14" y="5"/>
                  </a:cubicBezTo>
                  <a:close/>
                </a:path>
              </a:pathLst>
            </a:custGeom>
            <a:solidFill>
              <a:schemeClr val="folHlink">
                <a:alpha val="100000"/>
              </a:schemeClr>
            </a:solidFill>
            <a:ln w="0">
              <a:noFill/>
            </a:ln>
          </p:spPr>
          <p:txBody>
            <a:bodyPr/>
            <a:p>
              <a:endParaRPr lang="zh-CN" altLang="en-US"/>
            </a:p>
          </p:txBody>
        </p:sp>
        <p:sp>
          <p:nvSpPr>
            <p:cNvPr id="2062" name="Freeform 172"/>
            <p:cNvSpPr/>
            <p:nvPr userDrawn="1"/>
          </p:nvSpPr>
          <p:spPr>
            <a:xfrm>
              <a:off x="267" y="3295"/>
              <a:ext cx="76" cy="136"/>
            </a:xfrm>
            <a:custGeom>
              <a:avLst/>
              <a:gdLst/>
              <a:ahLst/>
              <a:cxnLst>
                <a:cxn ang="0">
                  <a:pos x="177" y="252"/>
                </a:cxn>
                <a:cxn ang="0">
                  <a:pos x="101" y="635"/>
                </a:cxn>
                <a:cxn ang="0">
                  <a:pos x="385" y="408"/>
                </a:cxn>
                <a:cxn ang="0">
                  <a:pos x="334" y="201"/>
                </a:cxn>
                <a:cxn ang="0">
                  <a:pos x="177" y="252"/>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alpha val="100000"/>
              </a:schemeClr>
            </a:solidFill>
            <a:ln w="0">
              <a:noFill/>
            </a:ln>
          </p:spPr>
          <p:txBody>
            <a:bodyPr/>
            <a:p>
              <a:endParaRPr lang="zh-CN" altLang="en-US"/>
            </a:p>
          </p:txBody>
        </p:sp>
        <p:sp>
          <p:nvSpPr>
            <p:cNvPr id="2063" name="Freeform 173"/>
            <p:cNvSpPr/>
            <p:nvPr userDrawn="1"/>
          </p:nvSpPr>
          <p:spPr>
            <a:xfrm>
              <a:off x="222" y="3022"/>
              <a:ext cx="243" cy="116"/>
            </a:xfrm>
            <a:custGeom>
              <a:avLst/>
              <a:gdLst/>
              <a:ahLst/>
              <a:cxnLst>
                <a:cxn ang="0">
                  <a:pos x="1028" y="50"/>
                </a:cxn>
                <a:cxn ang="0">
                  <a:pos x="233" y="25"/>
                </a:cxn>
                <a:cxn ang="0">
                  <a:pos x="25" y="227"/>
                </a:cxn>
                <a:cxn ang="0">
                  <a:pos x="562" y="535"/>
                </a:cxn>
                <a:cxn ang="0">
                  <a:pos x="871" y="509"/>
                </a:cxn>
                <a:cxn ang="0">
                  <a:pos x="1028" y="484"/>
                </a:cxn>
                <a:cxn ang="0">
                  <a:pos x="1028" y="50"/>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alpha val="100000"/>
              </a:schemeClr>
            </a:solidFill>
            <a:ln w="0">
              <a:noFill/>
            </a:ln>
          </p:spPr>
          <p:txBody>
            <a:bodyPr/>
            <a:p>
              <a:endParaRPr lang="zh-CN" altLang="en-US"/>
            </a:p>
          </p:txBody>
        </p:sp>
        <p:sp>
          <p:nvSpPr>
            <p:cNvPr id="2064" name="Freeform 174"/>
            <p:cNvSpPr/>
            <p:nvPr userDrawn="1"/>
          </p:nvSpPr>
          <p:spPr>
            <a:xfrm>
              <a:off x="500" y="3345"/>
              <a:ext cx="177" cy="187"/>
            </a:xfrm>
            <a:custGeom>
              <a:avLst/>
              <a:gdLst/>
              <a:ahLst/>
              <a:cxnLst>
                <a:cxn ang="0">
                  <a:pos x="612" y="51"/>
                </a:cxn>
                <a:cxn ang="0">
                  <a:pos x="283" y="51"/>
                </a:cxn>
                <a:cxn ang="0">
                  <a:pos x="101" y="510"/>
                </a:cxn>
                <a:cxn ang="0">
                  <a:pos x="718" y="561"/>
                </a:cxn>
                <a:cxn ang="0">
                  <a:pos x="612" y="51"/>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alpha val="100000"/>
              </a:schemeClr>
            </a:solidFill>
            <a:ln w="0">
              <a:noFill/>
            </a:ln>
          </p:spPr>
          <p:txBody>
            <a:bodyPr/>
            <a:p>
              <a:endParaRPr lang="zh-CN" altLang="en-US"/>
            </a:p>
          </p:txBody>
        </p:sp>
        <p:sp>
          <p:nvSpPr>
            <p:cNvPr id="2065" name="Freeform 175"/>
            <p:cNvSpPr/>
            <p:nvPr userDrawn="1"/>
          </p:nvSpPr>
          <p:spPr>
            <a:xfrm>
              <a:off x="905" y="3158"/>
              <a:ext cx="177" cy="36"/>
            </a:xfrm>
            <a:custGeom>
              <a:avLst/>
              <a:gdLst/>
              <a:ahLst/>
              <a:cxnLst>
                <a:cxn ang="0">
                  <a:pos x="126" y="0"/>
                </a:cxn>
                <a:cxn ang="0">
                  <a:pos x="359" y="134"/>
                </a:cxn>
                <a:cxn ang="0">
                  <a:pos x="126" y="0"/>
                </a:cxn>
              </a:cxnLst>
              <a:pathLst>
                <a:path w="35" h="7">
                  <a:moveTo>
                    <a:pt x="5" y="0"/>
                  </a:moveTo>
                  <a:cubicBezTo>
                    <a:pt x="0" y="0"/>
                    <a:pt x="7" y="7"/>
                    <a:pt x="14" y="5"/>
                  </a:cubicBezTo>
                  <a:cubicBezTo>
                    <a:pt x="35" y="1"/>
                    <a:pt x="5" y="0"/>
                    <a:pt x="5" y="0"/>
                  </a:cubicBezTo>
                  <a:close/>
                </a:path>
              </a:pathLst>
            </a:custGeom>
            <a:solidFill>
              <a:schemeClr val="folHlink">
                <a:alpha val="100000"/>
              </a:schemeClr>
            </a:solidFill>
            <a:ln w="0">
              <a:noFill/>
            </a:ln>
          </p:spPr>
          <p:txBody>
            <a:bodyPr/>
            <a:p>
              <a:endParaRPr lang="zh-CN" altLang="en-US"/>
            </a:p>
          </p:txBody>
        </p:sp>
        <p:sp>
          <p:nvSpPr>
            <p:cNvPr id="2066" name="Freeform 176"/>
            <p:cNvSpPr/>
            <p:nvPr userDrawn="1"/>
          </p:nvSpPr>
          <p:spPr>
            <a:xfrm>
              <a:off x="965" y="3153"/>
              <a:ext cx="137" cy="81"/>
            </a:xfrm>
            <a:custGeom>
              <a:avLst/>
              <a:gdLst/>
              <a:ahLst/>
              <a:cxnLst>
                <a:cxn ang="0">
                  <a:pos x="183" y="334"/>
                </a:cxn>
                <a:cxn ang="0">
                  <a:pos x="644" y="152"/>
                </a:cxn>
                <a:cxn ang="0">
                  <a:pos x="436" y="25"/>
                </a:cxn>
                <a:cxn ang="0">
                  <a:pos x="183" y="284"/>
                </a:cxn>
                <a:cxn ang="0">
                  <a:pos x="183" y="334"/>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alpha val="100000"/>
              </a:schemeClr>
            </a:solidFill>
            <a:ln w="0">
              <a:noFill/>
            </a:ln>
          </p:spPr>
          <p:txBody>
            <a:bodyPr/>
            <a:p>
              <a:endParaRPr lang="zh-CN" altLang="en-US"/>
            </a:p>
          </p:txBody>
        </p:sp>
        <p:sp>
          <p:nvSpPr>
            <p:cNvPr id="2067" name="Freeform 177"/>
            <p:cNvSpPr/>
            <p:nvPr userDrawn="1"/>
          </p:nvSpPr>
          <p:spPr>
            <a:xfrm>
              <a:off x="960" y="3204"/>
              <a:ext cx="177" cy="86"/>
            </a:xfrm>
            <a:custGeom>
              <a:avLst/>
              <a:gdLst/>
              <a:ahLst/>
              <a:cxnLst>
                <a:cxn ang="0">
                  <a:pos x="637" y="152"/>
                </a:cxn>
                <a:cxn ang="0">
                  <a:pos x="202" y="258"/>
                </a:cxn>
                <a:cxn ang="0">
                  <a:pos x="152" y="334"/>
                </a:cxn>
                <a:cxn ang="0">
                  <a:pos x="693" y="309"/>
                </a:cxn>
                <a:cxn ang="0">
                  <a:pos x="637" y="152"/>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alpha val="100000"/>
              </a:schemeClr>
            </a:solidFill>
            <a:ln w="0">
              <a:noFill/>
            </a:ln>
          </p:spPr>
          <p:txBody>
            <a:bodyPr/>
            <a:p>
              <a:endParaRPr lang="zh-CN" altLang="en-US"/>
            </a:p>
          </p:txBody>
        </p:sp>
        <p:sp>
          <p:nvSpPr>
            <p:cNvPr id="2068" name="Freeform 178"/>
            <p:cNvSpPr/>
            <p:nvPr userDrawn="1"/>
          </p:nvSpPr>
          <p:spPr>
            <a:xfrm>
              <a:off x="844" y="3285"/>
              <a:ext cx="248" cy="60"/>
            </a:xfrm>
            <a:custGeom>
              <a:avLst/>
              <a:gdLst/>
              <a:ahLst/>
              <a:cxnLst>
                <a:cxn ang="0">
                  <a:pos x="1022" y="75"/>
                </a:cxn>
                <a:cxn ang="0">
                  <a:pos x="744" y="25"/>
                </a:cxn>
                <a:cxn ang="0">
                  <a:pos x="177" y="0"/>
                </a:cxn>
                <a:cxn ang="0">
                  <a:pos x="51" y="125"/>
                </a:cxn>
                <a:cxn ang="0">
                  <a:pos x="511" y="200"/>
                </a:cxn>
                <a:cxn ang="0">
                  <a:pos x="1053" y="200"/>
                </a:cxn>
                <a:cxn ang="0">
                  <a:pos x="1022" y="75"/>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alpha val="100000"/>
              </a:schemeClr>
            </a:solidFill>
            <a:ln w="0">
              <a:noFill/>
            </a:ln>
          </p:spPr>
          <p:txBody>
            <a:bodyPr/>
            <a:p>
              <a:endParaRPr lang="zh-CN" altLang="en-US"/>
            </a:p>
          </p:txBody>
        </p:sp>
        <p:sp>
          <p:nvSpPr>
            <p:cNvPr id="2069" name="Freeform 179"/>
            <p:cNvSpPr/>
            <p:nvPr userDrawn="1"/>
          </p:nvSpPr>
          <p:spPr>
            <a:xfrm>
              <a:off x="869" y="3340"/>
              <a:ext cx="203" cy="56"/>
            </a:xfrm>
            <a:custGeom>
              <a:avLst/>
              <a:gdLst/>
              <a:ahLst/>
              <a:cxnLst>
                <a:cxn ang="0">
                  <a:pos x="954" y="51"/>
                </a:cxn>
                <a:cxn ang="0">
                  <a:pos x="670" y="102"/>
                </a:cxn>
                <a:cxn ang="0">
                  <a:pos x="335" y="76"/>
                </a:cxn>
                <a:cxn ang="0">
                  <a:pos x="25" y="51"/>
                </a:cxn>
                <a:cxn ang="0">
                  <a:pos x="903" y="209"/>
                </a:cxn>
                <a:cxn ang="0">
                  <a:pos x="954" y="51"/>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alpha val="100000"/>
              </a:schemeClr>
            </a:solidFill>
            <a:ln w="0">
              <a:noFill/>
            </a:ln>
          </p:spPr>
          <p:txBody>
            <a:bodyPr/>
            <a:p>
              <a:endParaRPr lang="zh-CN" altLang="en-US"/>
            </a:p>
          </p:txBody>
        </p:sp>
        <p:sp>
          <p:nvSpPr>
            <p:cNvPr id="2070" name="Freeform 180"/>
            <p:cNvSpPr/>
            <p:nvPr userDrawn="1"/>
          </p:nvSpPr>
          <p:spPr>
            <a:xfrm>
              <a:off x="859" y="3386"/>
              <a:ext cx="207" cy="172"/>
            </a:xfrm>
            <a:custGeom>
              <a:avLst/>
              <a:gdLst/>
              <a:ahLst/>
              <a:cxnLst>
                <a:cxn ang="0">
                  <a:pos x="712" y="233"/>
                </a:cxn>
                <a:cxn ang="0">
                  <a:pos x="333" y="152"/>
                </a:cxn>
                <a:cxn ang="0">
                  <a:pos x="101" y="384"/>
                </a:cxn>
                <a:cxn ang="0">
                  <a:pos x="25" y="486"/>
                </a:cxn>
                <a:cxn ang="0">
                  <a:pos x="227" y="486"/>
                </a:cxn>
                <a:cxn ang="0">
                  <a:pos x="434" y="693"/>
                </a:cxn>
                <a:cxn ang="0">
                  <a:pos x="535" y="769"/>
                </a:cxn>
                <a:cxn ang="0">
                  <a:pos x="737" y="486"/>
                </a:cxn>
                <a:cxn ang="0">
                  <a:pos x="995" y="486"/>
                </a:cxn>
                <a:cxn ang="0">
                  <a:pos x="712" y="233"/>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alpha val="100000"/>
              </a:schemeClr>
            </a:solidFill>
            <a:ln w="0">
              <a:noFill/>
            </a:ln>
          </p:spPr>
          <p:txBody>
            <a:bodyPr/>
            <a:p>
              <a:endParaRPr lang="zh-CN" altLang="en-US"/>
            </a:p>
          </p:txBody>
        </p:sp>
        <p:sp>
          <p:nvSpPr>
            <p:cNvPr id="2071" name="Freeform 181"/>
            <p:cNvSpPr/>
            <p:nvPr userDrawn="1"/>
          </p:nvSpPr>
          <p:spPr>
            <a:xfrm>
              <a:off x="996" y="3305"/>
              <a:ext cx="126" cy="318"/>
            </a:xfrm>
            <a:custGeom>
              <a:avLst/>
              <a:gdLst/>
              <a:ahLst/>
              <a:cxnLst>
                <a:cxn ang="0">
                  <a:pos x="559" y="50"/>
                </a:cxn>
                <a:cxn ang="0">
                  <a:pos x="459" y="434"/>
                </a:cxn>
                <a:cxn ang="0">
                  <a:pos x="176" y="510"/>
                </a:cxn>
                <a:cxn ang="0">
                  <a:pos x="176" y="586"/>
                </a:cxn>
                <a:cxn ang="0">
                  <a:pos x="433" y="868"/>
                </a:cxn>
                <a:cxn ang="0">
                  <a:pos x="302" y="1146"/>
                </a:cxn>
                <a:cxn ang="0">
                  <a:pos x="0" y="1403"/>
                </a:cxn>
                <a:cxn ang="0">
                  <a:pos x="126" y="1479"/>
                </a:cxn>
                <a:cxn ang="0">
                  <a:pos x="408" y="1580"/>
                </a:cxn>
                <a:cxn ang="0">
                  <a:pos x="585" y="1454"/>
                </a:cxn>
                <a:cxn ang="0">
                  <a:pos x="635" y="358"/>
                </a:cxn>
                <a:cxn ang="0">
                  <a:pos x="635" y="50"/>
                </a:cxn>
                <a:cxn ang="0">
                  <a:pos x="559" y="50"/>
                </a:cxn>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alpha val="100000"/>
              </a:schemeClr>
            </a:solidFill>
            <a:ln w="0">
              <a:noFill/>
            </a:ln>
          </p:spPr>
          <p:txBody>
            <a:bodyPr/>
            <a:p>
              <a:endParaRPr lang="zh-CN" altLang="en-US"/>
            </a:p>
          </p:txBody>
        </p:sp>
      </p:grpSp>
      <p:sp>
        <p:nvSpPr>
          <p:cNvPr id="57507" name="Rectangle 163"/>
          <p:cNvSpPr>
            <a:spLocks noGrp="1" noRot="1" noChangeArrowheads="1"/>
          </p:cNvSpPr>
          <p:nvPr>
            <p:ph type="ctrTitle"/>
          </p:nvPr>
        </p:nvSpPr>
        <p:spPr>
          <a:xfrm>
            <a:off x="685800" y="2057400"/>
            <a:ext cx="7772400" cy="1143000"/>
          </a:xfrm>
        </p:spPr>
        <p:txBody>
          <a:bodyPr/>
          <a:lstStyle>
            <a:lvl1pPr>
              <a:defRPr/>
            </a:lvl1pPr>
          </a:lstStyle>
          <a:p>
            <a:pPr lvl="0"/>
            <a:r>
              <a:rPr lang="zh-CN" altLang="en-US" noProof="0"/>
              <a:t>单击此处编辑母版标题样式</a:t>
            </a:r>
            <a:endParaRPr lang="zh-CN" altLang="en-US" noProof="0"/>
          </a:p>
        </p:txBody>
      </p:sp>
      <p:sp>
        <p:nvSpPr>
          <p:cNvPr id="57511" name="Rectangle 167"/>
          <p:cNvSpPr>
            <a:spLocks noGrp="1" noRot="1" noChangeArrowheads="1"/>
          </p:cNvSpPr>
          <p:nvPr>
            <p:ph type="subTitle" idx="1"/>
          </p:nvPr>
        </p:nvSpPr>
        <p:spPr>
          <a:xfrm>
            <a:off x="1371600" y="3505200"/>
            <a:ext cx="64008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56620" name="Rectangle 164"/>
          <p:cNvSpPr>
            <a:spLocks noGrp="1" noChangeArrowheads="1"/>
          </p:cNvSpPr>
          <p:nvPr>
            <p:ph type="dt" sz="half" idx="2"/>
          </p:nvPr>
        </p:nvSpPr>
        <p:spPr bwMode="auto">
          <a:xfrm>
            <a:off x="301625" y="6248400"/>
            <a:ext cx="2289175" cy="476250"/>
          </a:xfrm>
          <a:prstGeom prst="rect">
            <a:avLst/>
          </a:prstGeom>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621" name="Rectangle 165"/>
          <p:cNvSpPr>
            <a:spLocks noGrp="1" noChangeArrowheads="1"/>
          </p:cNvSpPr>
          <p:nvPr>
            <p:ph type="ftr" sz="quarter" idx="3"/>
          </p:nvPr>
        </p:nvSpPr>
        <p:spPr bwMode="auto">
          <a:xfrm>
            <a:off x="3124200" y="6248400"/>
            <a:ext cx="2895600" cy="476250"/>
          </a:xfrm>
          <a:prstGeom prst="rect">
            <a:avLst/>
          </a:prstGeom>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622" name="Rectangle 166"/>
          <p:cNvSpPr>
            <a:spLocks noGrp="1" noChangeArrowheads="1"/>
          </p:cNvSpPr>
          <p:nvPr>
            <p:ph type="sldNum" sz="quarter" idx="4"/>
          </p:nvPr>
        </p:nvSpPr>
        <p:spPr bwMode="auto">
          <a:xfrm>
            <a:off x="6553200" y="6248400"/>
            <a:ext cx="2289175"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zh-CN" dirty="0"/>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298450" y="228600"/>
            <a:ext cx="854075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600" y="1600200"/>
            <a:ext cx="4000500" cy="4498975"/>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quarter" idx="2"/>
          </p:nvPr>
        </p:nvSpPr>
        <p:spPr>
          <a:xfrm>
            <a:off x="4762500" y="1600200"/>
            <a:ext cx="4000500" cy="21732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内容占位符 4"/>
          <p:cNvSpPr>
            <a:spLocks noGrp="1"/>
          </p:cNvSpPr>
          <p:nvPr>
            <p:ph sz="quarter" idx="3"/>
          </p:nvPr>
        </p:nvSpPr>
        <p:spPr>
          <a:xfrm>
            <a:off x="4762500" y="3925888"/>
            <a:ext cx="4000500" cy="2173287"/>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日期占位符 5"/>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页脚占位符 6"/>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98450" y="228600"/>
            <a:ext cx="854075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600" y="1600200"/>
            <a:ext cx="4000500" cy="4498975"/>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762500" y="1600200"/>
            <a:ext cx="4000500" cy="4498975"/>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704850"/>
            <a:ext cx="8229600" cy="56197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762500" y="1600200"/>
            <a:ext cx="4000500" cy="4498975"/>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566738" y="0"/>
            <a:ext cx="7891462" cy="6821488"/>
            <a:chOff x="349" y="23"/>
            <a:chExt cx="4971" cy="4297"/>
          </a:xfrm>
        </p:grpSpPr>
        <p:sp>
          <p:nvSpPr>
            <p:cNvPr id="1132" name="Rectangle 3"/>
            <p:cNvSpPr>
              <a:spLocks noChangeArrowheads="1"/>
            </p:cNvSpPr>
            <p:nvPr/>
          </p:nvSpPr>
          <p:spPr bwMode="auto">
            <a:xfrm>
              <a:off x="384" y="23"/>
              <a:ext cx="21"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3" name="Freeform 4"/>
            <p:cNvSpPr>
              <a:spLocks noEditPoints="1"/>
            </p:cNvSpPr>
            <p:nvPr/>
          </p:nvSpPr>
          <p:spPr>
            <a:xfrm>
              <a:off x="384"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34" name="Freeform 5"/>
            <p:cNvSpPr>
              <a:spLocks noEditPoints="1"/>
            </p:cNvSpPr>
            <p:nvPr/>
          </p:nvSpPr>
          <p:spPr>
            <a:xfrm>
              <a:off x="384"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35" name="Freeform 6"/>
            <p:cNvSpPr>
              <a:spLocks noEditPoints="1"/>
            </p:cNvSpPr>
            <p:nvPr/>
          </p:nvSpPr>
          <p:spPr>
            <a:xfrm>
              <a:off x="384"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36" name="Freeform 7"/>
            <p:cNvSpPr>
              <a:spLocks noEditPoints="1"/>
            </p:cNvSpPr>
            <p:nvPr/>
          </p:nvSpPr>
          <p:spPr>
            <a:xfrm>
              <a:off x="384"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37" name="Freeform 8"/>
            <p:cNvSpPr>
              <a:spLocks noEditPoints="1"/>
            </p:cNvSpPr>
            <p:nvPr/>
          </p:nvSpPr>
          <p:spPr>
            <a:xfrm>
              <a:off x="384"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38" name="Freeform 9"/>
            <p:cNvSpPr>
              <a:spLocks noEditPoints="1"/>
            </p:cNvSpPr>
            <p:nvPr/>
          </p:nvSpPr>
          <p:spPr>
            <a:xfrm>
              <a:off x="384"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39" name="Freeform 10"/>
            <p:cNvSpPr>
              <a:spLocks noEditPoints="1"/>
            </p:cNvSpPr>
            <p:nvPr/>
          </p:nvSpPr>
          <p:spPr>
            <a:xfrm>
              <a:off x="384"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40" name="Freeform 11"/>
            <p:cNvSpPr>
              <a:spLocks noEditPoints="1"/>
            </p:cNvSpPr>
            <p:nvPr/>
          </p:nvSpPr>
          <p:spPr>
            <a:xfrm>
              <a:off x="384"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41" name="Freeform 12"/>
            <p:cNvSpPr>
              <a:spLocks noEditPoints="1"/>
            </p:cNvSpPr>
            <p:nvPr/>
          </p:nvSpPr>
          <p:spPr>
            <a:xfrm>
              <a:off x="384"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42" name="Freeform 13"/>
            <p:cNvSpPr>
              <a:spLocks noEditPoints="1"/>
            </p:cNvSpPr>
            <p:nvPr/>
          </p:nvSpPr>
          <p:spPr>
            <a:xfrm>
              <a:off x="384"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43" name="Rectangle 14"/>
            <p:cNvSpPr>
              <a:spLocks noChangeArrowheads="1"/>
            </p:cNvSpPr>
            <p:nvPr/>
          </p:nvSpPr>
          <p:spPr bwMode="auto">
            <a:xfrm>
              <a:off x="384" y="4269"/>
              <a:ext cx="21"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4" name="Rectangle 15"/>
            <p:cNvSpPr>
              <a:spLocks noChangeArrowheads="1"/>
            </p:cNvSpPr>
            <p:nvPr/>
          </p:nvSpPr>
          <p:spPr bwMode="auto">
            <a:xfrm>
              <a:off x="829" y="23"/>
              <a:ext cx="21"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5" name="Freeform 16"/>
            <p:cNvSpPr>
              <a:spLocks noEditPoints="1"/>
            </p:cNvSpPr>
            <p:nvPr/>
          </p:nvSpPr>
          <p:spPr>
            <a:xfrm>
              <a:off x="829"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46" name="Freeform 17"/>
            <p:cNvSpPr>
              <a:spLocks noEditPoints="1"/>
            </p:cNvSpPr>
            <p:nvPr/>
          </p:nvSpPr>
          <p:spPr>
            <a:xfrm>
              <a:off x="829"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47" name="Freeform 18"/>
            <p:cNvSpPr>
              <a:spLocks noEditPoints="1"/>
            </p:cNvSpPr>
            <p:nvPr/>
          </p:nvSpPr>
          <p:spPr>
            <a:xfrm>
              <a:off x="829"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48" name="Freeform 19"/>
            <p:cNvSpPr>
              <a:spLocks noEditPoints="1"/>
            </p:cNvSpPr>
            <p:nvPr/>
          </p:nvSpPr>
          <p:spPr>
            <a:xfrm>
              <a:off x="829"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49" name="Freeform 20"/>
            <p:cNvSpPr>
              <a:spLocks noEditPoints="1"/>
            </p:cNvSpPr>
            <p:nvPr/>
          </p:nvSpPr>
          <p:spPr>
            <a:xfrm>
              <a:off x="829"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50" name="Freeform 21"/>
            <p:cNvSpPr>
              <a:spLocks noEditPoints="1"/>
            </p:cNvSpPr>
            <p:nvPr/>
          </p:nvSpPr>
          <p:spPr>
            <a:xfrm>
              <a:off x="829"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51" name="Freeform 22"/>
            <p:cNvSpPr>
              <a:spLocks noEditPoints="1"/>
            </p:cNvSpPr>
            <p:nvPr/>
          </p:nvSpPr>
          <p:spPr>
            <a:xfrm>
              <a:off x="829"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52" name="Freeform 23"/>
            <p:cNvSpPr>
              <a:spLocks noEditPoints="1"/>
            </p:cNvSpPr>
            <p:nvPr/>
          </p:nvSpPr>
          <p:spPr>
            <a:xfrm>
              <a:off x="829"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53" name="Freeform 24"/>
            <p:cNvSpPr>
              <a:spLocks noEditPoints="1"/>
            </p:cNvSpPr>
            <p:nvPr/>
          </p:nvSpPr>
          <p:spPr>
            <a:xfrm>
              <a:off x="829"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54" name="Freeform 25"/>
            <p:cNvSpPr>
              <a:spLocks noEditPoints="1"/>
            </p:cNvSpPr>
            <p:nvPr/>
          </p:nvSpPr>
          <p:spPr>
            <a:xfrm>
              <a:off x="829"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55" name="Rectangle 26"/>
            <p:cNvSpPr>
              <a:spLocks noChangeArrowheads="1"/>
            </p:cNvSpPr>
            <p:nvPr/>
          </p:nvSpPr>
          <p:spPr bwMode="auto">
            <a:xfrm>
              <a:off x="829" y="4269"/>
              <a:ext cx="21"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6" name="Rectangle 27"/>
            <p:cNvSpPr>
              <a:spLocks noChangeArrowheads="1"/>
            </p:cNvSpPr>
            <p:nvPr/>
          </p:nvSpPr>
          <p:spPr bwMode="auto">
            <a:xfrm>
              <a:off x="1279" y="23"/>
              <a:ext cx="21"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7" name="Freeform 28"/>
            <p:cNvSpPr>
              <a:spLocks noEditPoints="1"/>
            </p:cNvSpPr>
            <p:nvPr/>
          </p:nvSpPr>
          <p:spPr>
            <a:xfrm>
              <a:off x="1279"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58" name="Freeform 29"/>
            <p:cNvSpPr>
              <a:spLocks noEditPoints="1"/>
            </p:cNvSpPr>
            <p:nvPr/>
          </p:nvSpPr>
          <p:spPr>
            <a:xfrm>
              <a:off x="1279"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59" name="Freeform 30"/>
            <p:cNvSpPr>
              <a:spLocks noEditPoints="1"/>
            </p:cNvSpPr>
            <p:nvPr/>
          </p:nvSpPr>
          <p:spPr>
            <a:xfrm>
              <a:off x="1279"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60" name="Freeform 31"/>
            <p:cNvSpPr>
              <a:spLocks noEditPoints="1"/>
            </p:cNvSpPr>
            <p:nvPr/>
          </p:nvSpPr>
          <p:spPr>
            <a:xfrm>
              <a:off x="1279"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61" name="Freeform 32"/>
            <p:cNvSpPr>
              <a:spLocks noEditPoints="1"/>
            </p:cNvSpPr>
            <p:nvPr/>
          </p:nvSpPr>
          <p:spPr>
            <a:xfrm>
              <a:off x="1279"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62" name="Freeform 33"/>
            <p:cNvSpPr>
              <a:spLocks noEditPoints="1"/>
            </p:cNvSpPr>
            <p:nvPr/>
          </p:nvSpPr>
          <p:spPr>
            <a:xfrm>
              <a:off x="1279"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63" name="Freeform 34"/>
            <p:cNvSpPr>
              <a:spLocks noEditPoints="1"/>
            </p:cNvSpPr>
            <p:nvPr/>
          </p:nvSpPr>
          <p:spPr>
            <a:xfrm>
              <a:off x="1279"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64" name="Freeform 35"/>
            <p:cNvSpPr>
              <a:spLocks noEditPoints="1"/>
            </p:cNvSpPr>
            <p:nvPr/>
          </p:nvSpPr>
          <p:spPr>
            <a:xfrm>
              <a:off x="1279"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65" name="Freeform 36"/>
            <p:cNvSpPr>
              <a:spLocks noEditPoints="1"/>
            </p:cNvSpPr>
            <p:nvPr/>
          </p:nvSpPr>
          <p:spPr>
            <a:xfrm>
              <a:off x="1279"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66" name="Freeform 37"/>
            <p:cNvSpPr>
              <a:spLocks noEditPoints="1"/>
            </p:cNvSpPr>
            <p:nvPr/>
          </p:nvSpPr>
          <p:spPr>
            <a:xfrm>
              <a:off x="1279"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67" name="Rectangle 38"/>
            <p:cNvSpPr>
              <a:spLocks noChangeArrowheads="1"/>
            </p:cNvSpPr>
            <p:nvPr/>
          </p:nvSpPr>
          <p:spPr bwMode="auto">
            <a:xfrm>
              <a:off x="1279" y="4269"/>
              <a:ext cx="21"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8" name="Rectangle 39"/>
            <p:cNvSpPr>
              <a:spLocks noChangeArrowheads="1"/>
            </p:cNvSpPr>
            <p:nvPr/>
          </p:nvSpPr>
          <p:spPr bwMode="auto">
            <a:xfrm>
              <a:off x="1724" y="23"/>
              <a:ext cx="21"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9" name="Freeform 40"/>
            <p:cNvSpPr>
              <a:spLocks noEditPoints="1"/>
            </p:cNvSpPr>
            <p:nvPr/>
          </p:nvSpPr>
          <p:spPr>
            <a:xfrm>
              <a:off x="1724"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0" name="Freeform 41"/>
            <p:cNvSpPr>
              <a:spLocks noEditPoints="1"/>
            </p:cNvSpPr>
            <p:nvPr/>
          </p:nvSpPr>
          <p:spPr>
            <a:xfrm>
              <a:off x="1724"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1" name="Freeform 42"/>
            <p:cNvSpPr>
              <a:spLocks noEditPoints="1"/>
            </p:cNvSpPr>
            <p:nvPr/>
          </p:nvSpPr>
          <p:spPr>
            <a:xfrm>
              <a:off x="1724"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2" name="Freeform 43"/>
            <p:cNvSpPr>
              <a:spLocks noEditPoints="1"/>
            </p:cNvSpPr>
            <p:nvPr/>
          </p:nvSpPr>
          <p:spPr>
            <a:xfrm>
              <a:off x="1724"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3" name="Freeform 44"/>
            <p:cNvSpPr>
              <a:spLocks noEditPoints="1"/>
            </p:cNvSpPr>
            <p:nvPr/>
          </p:nvSpPr>
          <p:spPr>
            <a:xfrm>
              <a:off x="1724"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4" name="Freeform 45"/>
            <p:cNvSpPr>
              <a:spLocks noEditPoints="1"/>
            </p:cNvSpPr>
            <p:nvPr/>
          </p:nvSpPr>
          <p:spPr>
            <a:xfrm>
              <a:off x="1724"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5" name="Freeform 46"/>
            <p:cNvSpPr>
              <a:spLocks noEditPoints="1"/>
            </p:cNvSpPr>
            <p:nvPr/>
          </p:nvSpPr>
          <p:spPr>
            <a:xfrm>
              <a:off x="1724"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6" name="Freeform 47"/>
            <p:cNvSpPr>
              <a:spLocks noEditPoints="1"/>
            </p:cNvSpPr>
            <p:nvPr/>
          </p:nvSpPr>
          <p:spPr>
            <a:xfrm>
              <a:off x="1724"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7" name="Freeform 48"/>
            <p:cNvSpPr>
              <a:spLocks noEditPoints="1"/>
            </p:cNvSpPr>
            <p:nvPr/>
          </p:nvSpPr>
          <p:spPr>
            <a:xfrm>
              <a:off x="1724"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8" name="Freeform 49"/>
            <p:cNvSpPr>
              <a:spLocks noEditPoints="1"/>
            </p:cNvSpPr>
            <p:nvPr/>
          </p:nvSpPr>
          <p:spPr>
            <a:xfrm>
              <a:off x="1724"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79" name="Rectangle 50"/>
            <p:cNvSpPr>
              <a:spLocks noChangeArrowheads="1"/>
            </p:cNvSpPr>
            <p:nvPr/>
          </p:nvSpPr>
          <p:spPr bwMode="auto">
            <a:xfrm>
              <a:off x="1724" y="4269"/>
              <a:ext cx="21"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0" name="Rectangle 51"/>
            <p:cNvSpPr>
              <a:spLocks noChangeArrowheads="1"/>
            </p:cNvSpPr>
            <p:nvPr/>
          </p:nvSpPr>
          <p:spPr bwMode="auto">
            <a:xfrm>
              <a:off x="2169" y="23"/>
              <a:ext cx="21"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1" name="Freeform 52"/>
            <p:cNvSpPr>
              <a:spLocks noEditPoints="1"/>
            </p:cNvSpPr>
            <p:nvPr/>
          </p:nvSpPr>
          <p:spPr>
            <a:xfrm>
              <a:off x="2169" y="225"/>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82" name="Freeform 53"/>
            <p:cNvSpPr>
              <a:spLocks noEditPoints="1"/>
            </p:cNvSpPr>
            <p:nvPr/>
          </p:nvSpPr>
          <p:spPr>
            <a:xfrm>
              <a:off x="2169" y="630"/>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83" name="Freeform 54"/>
            <p:cNvSpPr>
              <a:spLocks noEditPoints="1"/>
            </p:cNvSpPr>
            <p:nvPr/>
          </p:nvSpPr>
          <p:spPr>
            <a:xfrm>
              <a:off x="2169" y="1034"/>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84" name="Freeform 55"/>
            <p:cNvSpPr>
              <a:spLocks noEditPoints="1"/>
            </p:cNvSpPr>
            <p:nvPr/>
          </p:nvSpPr>
          <p:spPr>
            <a:xfrm>
              <a:off x="2169" y="1438"/>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85" name="Freeform 56"/>
            <p:cNvSpPr>
              <a:spLocks noEditPoints="1"/>
            </p:cNvSpPr>
            <p:nvPr/>
          </p:nvSpPr>
          <p:spPr>
            <a:xfrm>
              <a:off x="2169" y="1843"/>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86" name="Freeform 57"/>
            <p:cNvSpPr>
              <a:spLocks noEditPoints="1"/>
            </p:cNvSpPr>
            <p:nvPr/>
          </p:nvSpPr>
          <p:spPr>
            <a:xfrm>
              <a:off x="2169" y="2247"/>
              <a:ext cx="21" cy="304"/>
            </a:xfrm>
            <a:custGeom>
              <a:avLst/>
              <a:gdLst/>
              <a:ahLst/>
              <a:cxnLst>
                <a:cxn ang="0">
                  <a:pos x="0" y="0"/>
                </a:cxn>
                <a:cxn ang="0">
                  <a:pos x="0" y="512"/>
                </a:cxn>
                <a:cxn ang="0">
                  <a:pos x="110" y="512"/>
                </a:cxn>
                <a:cxn ang="0">
                  <a:pos x="110" y="0"/>
                </a:cxn>
                <a:cxn ang="0">
                  <a:pos x="0" y="0"/>
                </a:cxn>
                <a:cxn ang="0">
                  <a:pos x="0" y="1029"/>
                </a:cxn>
                <a:cxn ang="0">
                  <a:pos x="0" y="1540"/>
                </a:cxn>
                <a:cxn ang="0">
                  <a:pos x="110" y="1540"/>
                </a:cxn>
                <a:cxn ang="0">
                  <a:pos x="11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87" name="Freeform 58"/>
            <p:cNvSpPr>
              <a:spLocks noEditPoints="1"/>
            </p:cNvSpPr>
            <p:nvPr/>
          </p:nvSpPr>
          <p:spPr>
            <a:xfrm>
              <a:off x="2169" y="2652"/>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88" name="Freeform 59"/>
            <p:cNvSpPr>
              <a:spLocks noEditPoints="1"/>
            </p:cNvSpPr>
            <p:nvPr/>
          </p:nvSpPr>
          <p:spPr>
            <a:xfrm>
              <a:off x="2169" y="3056"/>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89" name="Freeform 60"/>
            <p:cNvSpPr>
              <a:spLocks noEditPoints="1"/>
            </p:cNvSpPr>
            <p:nvPr/>
          </p:nvSpPr>
          <p:spPr>
            <a:xfrm>
              <a:off x="2169" y="3461"/>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90" name="Freeform 61"/>
            <p:cNvSpPr>
              <a:spLocks noEditPoints="1"/>
            </p:cNvSpPr>
            <p:nvPr/>
          </p:nvSpPr>
          <p:spPr>
            <a:xfrm>
              <a:off x="2169" y="3865"/>
              <a:ext cx="21" cy="303"/>
            </a:xfrm>
            <a:custGeom>
              <a:avLst/>
              <a:gdLst/>
              <a:ahLst/>
              <a:cxnLst>
                <a:cxn ang="0">
                  <a:pos x="0" y="0"/>
                </a:cxn>
                <a:cxn ang="0">
                  <a:pos x="0" y="510"/>
                </a:cxn>
                <a:cxn ang="0">
                  <a:pos x="110" y="510"/>
                </a:cxn>
                <a:cxn ang="0">
                  <a:pos x="110" y="0"/>
                </a:cxn>
                <a:cxn ang="0">
                  <a:pos x="0" y="0"/>
                </a:cxn>
                <a:cxn ang="0">
                  <a:pos x="0" y="1020"/>
                </a:cxn>
                <a:cxn ang="0">
                  <a:pos x="0" y="1530"/>
                </a:cxn>
                <a:cxn ang="0">
                  <a:pos x="110" y="1530"/>
                </a:cxn>
                <a:cxn ang="0">
                  <a:pos x="11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91" name="Rectangle 62"/>
            <p:cNvSpPr>
              <a:spLocks noChangeArrowheads="1"/>
            </p:cNvSpPr>
            <p:nvPr/>
          </p:nvSpPr>
          <p:spPr bwMode="auto">
            <a:xfrm>
              <a:off x="2169" y="4269"/>
              <a:ext cx="21"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2" name="Rectangle 63"/>
            <p:cNvSpPr>
              <a:spLocks noChangeArrowheads="1"/>
            </p:cNvSpPr>
            <p:nvPr/>
          </p:nvSpPr>
          <p:spPr bwMode="auto">
            <a:xfrm>
              <a:off x="2620" y="23"/>
              <a:ext cx="20"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3" name="Freeform 64"/>
            <p:cNvSpPr>
              <a:spLocks noEditPoints="1"/>
            </p:cNvSpPr>
            <p:nvPr/>
          </p:nvSpPr>
          <p:spPr>
            <a:xfrm>
              <a:off x="262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94" name="Freeform 65"/>
            <p:cNvSpPr>
              <a:spLocks noEditPoints="1"/>
            </p:cNvSpPr>
            <p:nvPr/>
          </p:nvSpPr>
          <p:spPr>
            <a:xfrm>
              <a:off x="262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95" name="Freeform 66"/>
            <p:cNvSpPr>
              <a:spLocks noEditPoints="1"/>
            </p:cNvSpPr>
            <p:nvPr/>
          </p:nvSpPr>
          <p:spPr>
            <a:xfrm>
              <a:off x="262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96" name="Freeform 67"/>
            <p:cNvSpPr>
              <a:spLocks noEditPoints="1"/>
            </p:cNvSpPr>
            <p:nvPr/>
          </p:nvSpPr>
          <p:spPr>
            <a:xfrm>
              <a:off x="262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97" name="Freeform 68"/>
            <p:cNvSpPr>
              <a:spLocks noEditPoints="1"/>
            </p:cNvSpPr>
            <p:nvPr/>
          </p:nvSpPr>
          <p:spPr>
            <a:xfrm>
              <a:off x="262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98" name="Freeform 69"/>
            <p:cNvSpPr>
              <a:spLocks noEditPoints="1"/>
            </p:cNvSpPr>
            <p:nvPr/>
          </p:nvSpPr>
          <p:spPr>
            <a:xfrm>
              <a:off x="262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199" name="Freeform 70"/>
            <p:cNvSpPr>
              <a:spLocks noEditPoints="1"/>
            </p:cNvSpPr>
            <p:nvPr/>
          </p:nvSpPr>
          <p:spPr>
            <a:xfrm>
              <a:off x="262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00" name="Freeform 71"/>
            <p:cNvSpPr>
              <a:spLocks noEditPoints="1"/>
            </p:cNvSpPr>
            <p:nvPr/>
          </p:nvSpPr>
          <p:spPr>
            <a:xfrm>
              <a:off x="262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01" name="Freeform 72"/>
            <p:cNvSpPr>
              <a:spLocks noEditPoints="1"/>
            </p:cNvSpPr>
            <p:nvPr/>
          </p:nvSpPr>
          <p:spPr>
            <a:xfrm>
              <a:off x="262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02" name="Freeform 73"/>
            <p:cNvSpPr>
              <a:spLocks noEditPoints="1"/>
            </p:cNvSpPr>
            <p:nvPr/>
          </p:nvSpPr>
          <p:spPr>
            <a:xfrm>
              <a:off x="262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03" name="Rectangle 74"/>
            <p:cNvSpPr>
              <a:spLocks noChangeArrowheads="1"/>
            </p:cNvSpPr>
            <p:nvPr/>
          </p:nvSpPr>
          <p:spPr bwMode="auto">
            <a:xfrm>
              <a:off x="2620" y="4269"/>
              <a:ext cx="20"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4" name="Rectangle 75"/>
            <p:cNvSpPr>
              <a:spLocks noChangeArrowheads="1"/>
            </p:cNvSpPr>
            <p:nvPr/>
          </p:nvSpPr>
          <p:spPr bwMode="auto">
            <a:xfrm>
              <a:off x="3065" y="23"/>
              <a:ext cx="20"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5" name="Freeform 76"/>
            <p:cNvSpPr>
              <a:spLocks noEditPoints="1"/>
            </p:cNvSpPr>
            <p:nvPr/>
          </p:nvSpPr>
          <p:spPr>
            <a:xfrm>
              <a:off x="3065"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06" name="Freeform 77"/>
            <p:cNvSpPr>
              <a:spLocks noEditPoints="1"/>
            </p:cNvSpPr>
            <p:nvPr/>
          </p:nvSpPr>
          <p:spPr>
            <a:xfrm>
              <a:off x="3065"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07" name="Freeform 78"/>
            <p:cNvSpPr>
              <a:spLocks noEditPoints="1"/>
            </p:cNvSpPr>
            <p:nvPr/>
          </p:nvSpPr>
          <p:spPr>
            <a:xfrm>
              <a:off x="3065"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08" name="Freeform 79"/>
            <p:cNvSpPr>
              <a:spLocks noEditPoints="1"/>
            </p:cNvSpPr>
            <p:nvPr/>
          </p:nvSpPr>
          <p:spPr>
            <a:xfrm>
              <a:off x="3065"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09" name="Freeform 80"/>
            <p:cNvSpPr>
              <a:spLocks noEditPoints="1"/>
            </p:cNvSpPr>
            <p:nvPr/>
          </p:nvSpPr>
          <p:spPr>
            <a:xfrm>
              <a:off x="3065"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10" name="Freeform 81"/>
            <p:cNvSpPr>
              <a:spLocks noEditPoints="1"/>
            </p:cNvSpPr>
            <p:nvPr/>
          </p:nvSpPr>
          <p:spPr>
            <a:xfrm>
              <a:off x="3065"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11" name="Freeform 82"/>
            <p:cNvSpPr>
              <a:spLocks noEditPoints="1"/>
            </p:cNvSpPr>
            <p:nvPr/>
          </p:nvSpPr>
          <p:spPr>
            <a:xfrm>
              <a:off x="3065"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12" name="Freeform 83"/>
            <p:cNvSpPr>
              <a:spLocks noEditPoints="1"/>
            </p:cNvSpPr>
            <p:nvPr/>
          </p:nvSpPr>
          <p:spPr>
            <a:xfrm>
              <a:off x="3065"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13" name="Freeform 84"/>
            <p:cNvSpPr>
              <a:spLocks noEditPoints="1"/>
            </p:cNvSpPr>
            <p:nvPr/>
          </p:nvSpPr>
          <p:spPr>
            <a:xfrm>
              <a:off x="3065"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14" name="Freeform 85"/>
            <p:cNvSpPr>
              <a:spLocks noEditPoints="1"/>
            </p:cNvSpPr>
            <p:nvPr/>
          </p:nvSpPr>
          <p:spPr>
            <a:xfrm>
              <a:off x="3065"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15" name="Rectangle 86"/>
            <p:cNvSpPr>
              <a:spLocks noChangeArrowheads="1"/>
            </p:cNvSpPr>
            <p:nvPr/>
          </p:nvSpPr>
          <p:spPr bwMode="auto">
            <a:xfrm>
              <a:off x="3065" y="4269"/>
              <a:ext cx="20"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6" name="Rectangle 87"/>
            <p:cNvSpPr>
              <a:spLocks noChangeArrowheads="1"/>
            </p:cNvSpPr>
            <p:nvPr/>
          </p:nvSpPr>
          <p:spPr bwMode="auto">
            <a:xfrm>
              <a:off x="3510" y="23"/>
              <a:ext cx="20"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7" name="Freeform 88"/>
            <p:cNvSpPr>
              <a:spLocks noEditPoints="1"/>
            </p:cNvSpPr>
            <p:nvPr/>
          </p:nvSpPr>
          <p:spPr>
            <a:xfrm>
              <a:off x="351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18" name="Freeform 89"/>
            <p:cNvSpPr>
              <a:spLocks noEditPoints="1"/>
            </p:cNvSpPr>
            <p:nvPr/>
          </p:nvSpPr>
          <p:spPr>
            <a:xfrm>
              <a:off x="351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19" name="Freeform 90"/>
            <p:cNvSpPr>
              <a:spLocks noEditPoints="1"/>
            </p:cNvSpPr>
            <p:nvPr/>
          </p:nvSpPr>
          <p:spPr>
            <a:xfrm>
              <a:off x="351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20" name="Freeform 91"/>
            <p:cNvSpPr>
              <a:spLocks noEditPoints="1"/>
            </p:cNvSpPr>
            <p:nvPr/>
          </p:nvSpPr>
          <p:spPr>
            <a:xfrm>
              <a:off x="351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21" name="Freeform 92"/>
            <p:cNvSpPr>
              <a:spLocks noEditPoints="1"/>
            </p:cNvSpPr>
            <p:nvPr/>
          </p:nvSpPr>
          <p:spPr>
            <a:xfrm>
              <a:off x="351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22" name="Freeform 93"/>
            <p:cNvSpPr>
              <a:spLocks noEditPoints="1"/>
            </p:cNvSpPr>
            <p:nvPr/>
          </p:nvSpPr>
          <p:spPr>
            <a:xfrm>
              <a:off x="351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23" name="Freeform 94"/>
            <p:cNvSpPr>
              <a:spLocks noEditPoints="1"/>
            </p:cNvSpPr>
            <p:nvPr/>
          </p:nvSpPr>
          <p:spPr>
            <a:xfrm>
              <a:off x="351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24" name="Freeform 95"/>
            <p:cNvSpPr>
              <a:spLocks noEditPoints="1"/>
            </p:cNvSpPr>
            <p:nvPr/>
          </p:nvSpPr>
          <p:spPr>
            <a:xfrm>
              <a:off x="351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25" name="Freeform 96"/>
            <p:cNvSpPr>
              <a:spLocks noEditPoints="1"/>
            </p:cNvSpPr>
            <p:nvPr/>
          </p:nvSpPr>
          <p:spPr>
            <a:xfrm>
              <a:off x="351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26" name="Freeform 97"/>
            <p:cNvSpPr>
              <a:spLocks noEditPoints="1"/>
            </p:cNvSpPr>
            <p:nvPr/>
          </p:nvSpPr>
          <p:spPr>
            <a:xfrm>
              <a:off x="351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27" name="Rectangle 98"/>
            <p:cNvSpPr>
              <a:spLocks noChangeArrowheads="1"/>
            </p:cNvSpPr>
            <p:nvPr/>
          </p:nvSpPr>
          <p:spPr bwMode="auto">
            <a:xfrm>
              <a:off x="3510" y="4269"/>
              <a:ext cx="20"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8" name="Rectangle 99"/>
            <p:cNvSpPr>
              <a:spLocks noChangeArrowheads="1"/>
            </p:cNvSpPr>
            <p:nvPr/>
          </p:nvSpPr>
          <p:spPr bwMode="auto">
            <a:xfrm>
              <a:off x="3960" y="23"/>
              <a:ext cx="20"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 name="Freeform 100"/>
            <p:cNvSpPr>
              <a:spLocks noEditPoints="1"/>
            </p:cNvSpPr>
            <p:nvPr/>
          </p:nvSpPr>
          <p:spPr>
            <a:xfrm>
              <a:off x="396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0" name="Freeform 101"/>
            <p:cNvSpPr>
              <a:spLocks noEditPoints="1"/>
            </p:cNvSpPr>
            <p:nvPr/>
          </p:nvSpPr>
          <p:spPr>
            <a:xfrm>
              <a:off x="396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1" name="Freeform 102"/>
            <p:cNvSpPr>
              <a:spLocks noEditPoints="1"/>
            </p:cNvSpPr>
            <p:nvPr/>
          </p:nvSpPr>
          <p:spPr>
            <a:xfrm>
              <a:off x="396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2" name="Freeform 103"/>
            <p:cNvSpPr>
              <a:spLocks noEditPoints="1"/>
            </p:cNvSpPr>
            <p:nvPr/>
          </p:nvSpPr>
          <p:spPr>
            <a:xfrm>
              <a:off x="396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3" name="Freeform 104"/>
            <p:cNvSpPr>
              <a:spLocks noEditPoints="1"/>
            </p:cNvSpPr>
            <p:nvPr/>
          </p:nvSpPr>
          <p:spPr>
            <a:xfrm>
              <a:off x="396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4" name="Freeform 105"/>
            <p:cNvSpPr>
              <a:spLocks noEditPoints="1"/>
            </p:cNvSpPr>
            <p:nvPr/>
          </p:nvSpPr>
          <p:spPr>
            <a:xfrm>
              <a:off x="396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5" name="Freeform 106"/>
            <p:cNvSpPr>
              <a:spLocks noEditPoints="1"/>
            </p:cNvSpPr>
            <p:nvPr/>
          </p:nvSpPr>
          <p:spPr>
            <a:xfrm>
              <a:off x="396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6" name="Freeform 107"/>
            <p:cNvSpPr>
              <a:spLocks noEditPoints="1"/>
            </p:cNvSpPr>
            <p:nvPr/>
          </p:nvSpPr>
          <p:spPr>
            <a:xfrm>
              <a:off x="396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7" name="Freeform 108"/>
            <p:cNvSpPr>
              <a:spLocks noEditPoints="1"/>
            </p:cNvSpPr>
            <p:nvPr/>
          </p:nvSpPr>
          <p:spPr>
            <a:xfrm>
              <a:off x="396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8" name="Freeform 109"/>
            <p:cNvSpPr>
              <a:spLocks noEditPoints="1"/>
            </p:cNvSpPr>
            <p:nvPr/>
          </p:nvSpPr>
          <p:spPr>
            <a:xfrm>
              <a:off x="396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39" name="Rectangle 110"/>
            <p:cNvSpPr>
              <a:spLocks noChangeArrowheads="1"/>
            </p:cNvSpPr>
            <p:nvPr/>
          </p:nvSpPr>
          <p:spPr bwMode="auto">
            <a:xfrm>
              <a:off x="3960" y="4269"/>
              <a:ext cx="20"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0" name="Rectangle 111"/>
            <p:cNvSpPr>
              <a:spLocks noChangeArrowheads="1"/>
            </p:cNvSpPr>
            <p:nvPr/>
          </p:nvSpPr>
          <p:spPr bwMode="auto">
            <a:xfrm>
              <a:off x="4405" y="23"/>
              <a:ext cx="20"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1" name="Freeform 112"/>
            <p:cNvSpPr>
              <a:spLocks noEditPoints="1"/>
            </p:cNvSpPr>
            <p:nvPr/>
          </p:nvSpPr>
          <p:spPr>
            <a:xfrm>
              <a:off x="4405"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42" name="Freeform 113"/>
            <p:cNvSpPr>
              <a:spLocks noEditPoints="1"/>
            </p:cNvSpPr>
            <p:nvPr/>
          </p:nvSpPr>
          <p:spPr>
            <a:xfrm>
              <a:off x="4405"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43" name="Freeform 114"/>
            <p:cNvSpPr>
              <a:spLocks noEditPoints="1"/>
            </p:cNvSpPr>
            <p:nvPr/>
          </p:nvSpPr>
          <p:spPr>
            <a:xfrm>
              <a:off x="4405"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44" name="Freeform 115"/>
            <p:cNvSpPr>
              <a:spLocks noEditPoints="1"/>
            </p:cNvSpPr>
            <p:nvPr/>
          </p:nvSpPr>
          <p:spPr>
            <a:xfrm>
              <a:off x="4405"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45" name="Freeform 116"/>
            <p:cNvSpPr>
              <a:spLocks noEditPoints="1"/>
            </p:cNvSpPr>
            <p:nvPr/>
          </p:nvSpPr>
          <p:spPr>
            <a:xfrm>
              <a:off x="4405"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46" name="Freeform 117"/>
            <p:cNvSpPr>
              <a:spLocks noEditPoints="1"/>
            </p:cNvSpPr>
            <p:nvPr/>
          </p:nvSpPr>
          <p:spPr>
            <a:xfrm>
              <a:off x="4405"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47" name="Freeform 118"/>
            <p:cNvSpPr>
              <a:spLocks noEditPoints="1"/>
            </p:cNvSpPr>
            <p:nvPr/>
          </p:nvSpPr>
          <p:spPr>
            <a:xfrm>
              <a:off x="4405"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48" name="Freeform 119"/>
            <p:cNvSpPr>
              <a:spLocks noEditPoints="1"/>
            </p:cNvSpPr>
            <p:nvPr/>
          </p:nvSpPr>
          <p:spPr>
            <a:xfrm>
              <a:off x="4405"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49" name="Freeform 120"/>
            <p:cNvSpPr>
              <a:spLocks noEditPoints="1"/>
            </p:cNvSpPr>
            <p:nvPr/>
          </p:nvSpPr>
          <p:spPr>
            <a:xfrm>
              <a:off x="4405"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50" name="Freeform 121"/>
            <p:cNvSpPr>
              <a:spLocks noEditPoints="1"/>
            </p:cNvSpPr>
            <p:nvPr/>
          </p:nvSpPr>
          <p:spPr>
            <a:xfrm>
              <a:off x="4405"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51" name="Rectangle 122"/>
            <p:cNvSpPr>
              <a:spLocks noChangeArrowheads="1"/>
            </p:cNvSpPr>
            <p:nvPr/>
          </p:nvSpPr>
          <p:spPr bwMode="auto">
            <a:xfrm>
              <a:off x="4405" y="4269"/>
              <a:ext cx="20"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2" name="Rectangle 123"/>
            <p:cNvSpPr>
              <a:spLocks noChangeArrowheads="1"/>
            </p:cNvSpPr>
            <p:nvPr/>
          </p:nvSpPr>
          <p:spPr bwMode="auto">
            <a:xfrm>
              <a:off x="4850" y="23"/>
              <a:ext cx="20"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3" name="Freeform 124"/>
            <p:cNvSpPr>
              <a:spLocks noEditPoints="1"/>
            </p:cNvSpPr>
            <p:nvPr/>
          </p:nvSpPr>
          <p:spPr>
            <a:xfrm>
              <a:off x="485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54" name="Freeform 125"/>
            <p:cNvSpPr>
              <a:spLocks noEditPoints="1"/>
            </p:cNvSpPr>
            <p:nvPr/>
          </p:nvSpPr>
          <p:spPr>
            <a:xfrm>
              <a:off x="485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55" name="Freeform 126"/>
            <p:cNvSpPr>
              <a:spLocks noEditPoints="1"/>
            </p:cNvSpPr>
            <p:nvPr/>
          </p:nvSpPr>
          <p:spPr>
            <a:xfrm>
              <a:off x="485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56" name="Freeform 127"/>
            <p:cNvSpPr>
              <a:spLocks noEditPoints="1"/>
            </p:cNvSpPr>
            <p:nvPr/>
          </p:nvSpPr>
          <p:spPr>
            <a:xfrm>
              <a:off x="485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57" name="Freeform 128"/>
            <p:cNvSpPr>
              <a:spLocks noEditPoints="1"/>
            </p:cNvSpPr>
            <p:nvPr/>
          </p:nvSpPr>
          <p:spPr>
            <a:xfrm>
              <a:off x="485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58" name="Freeform 129"/>
            <p:cNvSpPr>
              <a:spLocks noEditPoints="1"/>
            </p:cNvSpPr>
            <p:nvPr/>
          </p:nvSpPr>
          <p:spPr>
            <a:xfrm>
              <a:off x="485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59" name="Freeform 130"/>
            <p:cNvSpPr>
              <a:spLocks noEditPoints="1"/>
            </p:cNvSpPr>
            <p:nvPr/>
          </p:nvSpPr>
          <p:spPr>
            <a:xfrm>
              <a:off x="485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60" name="Freeform 131"/>
            <p:cNvSpPr>
              <a:spLocks noEditPoints="1"/>
            </p:cNvSpPr>
            <p:nvPr/>
          </p:nvSpPr>
          <p:spPr>
            <a:xfrm>
              <a:off x="485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61" name="Freeform 132"/>
            <p:cNvSpPr>
              <a:spLocks noEditPoints="1"/>
            </p:cNvSpPr>
            <p:nvPr/>
          </p:nvSpPr>
          <p:spPr>
            <a:xfrm>
              <a:off x="485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62" name="Freeform 133"/>
            <p:cNvSpPr>
              <a:spLocks noEditPoints="1"/>
            </p:cNvSpPr>
            <p:nvPr/>
          </p:nvSpPr>
          <p:spPr>
            <a:xfrm>
              <a:off x="485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63" name="Rectangle 134"/>
            <p:cNvSpPr>
              <a:spLocks noChangeArrowheads="1"/>
            </p:cNvSpPr>
            <p:nvPr/>
          </p:nvSpPr>
          <p:spPr bwMode="auto">
            <a:xfrm>
              <a:off x="4850" y="4269"/>
              <a:ext cx="20"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4" name="Rectangle 135"/>
            <p:cNvSpPr>
              <a:spLocks noChangeArrowheads="1"/>
            </p:cNvSpPr>
            <p:nvPr/>
          </p:nvSpPr>
          <p:spPr bwMode="auto">
            <a:xfrm>
              <a:off x="5300" y="23"/>
              <a:ext cx="20" cy="10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5" name="Freeform 136"/>
            <p:cNvSpPr>
              <a:spLocks noEditPoints="1"/>
            </p:cNvSpPr>
            <p:nvPr/>
          </p:nvSpPr>
          <p:spPr>
            <a:xfrm>
              <a:off x="5300" y="225"/>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66" name="Freeform 137"/>
            <p:cNvSpPr>
              <a:spLocks noEditPoints="1"/>
            </p:cNvSpPr>
            <p:nvPr/>
          </p:nvSpPr>
          <p:spPr>
            <a:xfrm>
              <a:off x="5300" y="630"/>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67" name="Freeform 138"/>
            <p:cNvSpPr>
              <a:spLocks noEditPoints="1"/>
            </p:cNvSpPr>
            <p:nvPr/>
          </p:nvSpPr>
          <p:spPr>
            <a:xfrm>
              <a:off x="5300" y="1034"/>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68" name="Freeform 139"/>
            <p:cNvSpPr>
              <a:spLocks noEditPoints="1"/>
            </p:cNvSpPr>
            <p:nvPr/>
          </p:nvSpPr>
          <p:spPr>
            <a:xfrm>
              <a:off x="5300" y="1438"/>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69" name="Freeform 140"/>
            <p:cNvSpPr>
              <a:spLocks noEditPoints="1"/>
            </p:cNvSpPr>
            <p:nvPr/>
          </p:nvSpPr>
          <p:spPr>
            <a:xfrm>
              <a:off x="5300" y="1843"/>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70" name="Freeform 141"/>
            <p:cNvSpPr>
              <a:spLocks noEditPoints="1"/>
            </p:cNvSpPr>
            <p:nvPr/>
          </p:nvSpPr>
          <p:spPr>
            <a:xfrm>
              <a:off x="5300" y="2247"/>
              <a:ext cx="20" cy="304"/>
            </a:xfrm>
            <a:custGeom>
              <a:avLst/>
              <a:gdLst/>
              <a:ahLst/>
              <a:cxnLst>
                <a:cxn ang="0">
                  <a:pos x="0" y="0"/>
                </a:cxn>
                <a:cxn ang="0">
                  <a:pos x="0" y="512"/>
                </a:cxn>
                <a:cxn ang="0">
                  <a:pos x="100" y="512"/>
                </a:cxn>
                <a:cxn ang="0">
                  <a:pos x="100" y="0"/>
                </a:cxn>
                <a:cxn ang="0">
                  <a:pos x="0" y="0"/>
                </a:cxn>
                <a:cxn ang="0">
                  <a:pos x="0" y="1029"/>
                </a:cxn>
                <a:cxn ang="0">
                  <a:pos x="0" y="1540"/>
                </a:cxn>
                <a:cxn ang="0">
                  <a:pos x="100" y="1540"/>
                </a:cxn>
                <a:cxn ang="0">
                  <a:pos x="100" y="1029"/>
                </a:cxn>
                <a:cxn ang="0">
                  <a:pos x="0" y="1029"/>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71" name="Freeform 142"/>
            <p:cNvSpPr>
              <a:spLocks noEditPoints="1"/>
            </p:cNvSpPr>
            <p:nvPr/>
          </p:nvSpPr>
          <p:spPr>
            <a:xfrm>
              <a:off x="5300" y="2652"/>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72" name="Freeform 143"/>
            <p:cNvSpPr>
              <a:spLocks noEditPoints="1"/>
            </p:cNvSpPr>
            <p:nvPr/>
          </p:nvSpPr>
          <p:spPr>
            <a:xfrm>
              <a:off x="5300" y="3056"/>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73" name="Freeform 144"/>
            <p:cNvSpPr>
              <a:spLocks noEditPoints="1"/>
            </p:cNvSpPr>
            <p:nvPr/>
          </p:nvSpPr>
          <p:spPr>
            <a:xfrm>
              <a:off x="5300" y="3461"/>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74" name="Freeform 145"/>
            <p:cNvSpPr>
              <a:spLocks noEditPoints="1"/>
            </p:cNvSpPr>
            <p:nvPr/>
          </p:nvSpPr>
          <p:spPr>
            <a:xfrm>
              <a:off x="5300" y="3865"/>
              <a:ext cx="20" cy="303"/>
            </a:xfrm>
            <a:custGeom>
              <a:avLst/>
              <a:gdLst/>
              <a:ahLst/>
              <a:cxnLst>
                <a:cxn ang="0">
                  <a:pos x="0" y="0"/>
                </a:cxn>
                <a:cxn ang="0">
                  <a:pos x="0" y="510"/>
                </a:cxn>
                <a:cxn ang="0">
                  <a:pos x="100" y="510"/>
                </a:cxn>
                <a:cxn ang="0">
                  <a:pos x="100" y="0"/>
                </a:cxn>
                <a:cxn ang="0">
                  <a:pos x="0" y="0"/>
                </a:cxn>
                <a:cxn ang="0">
                  <a:pos x="0" y="1020"/>
                </a:cxn>
                <a:cxn ang="0">
                  <a:pos x="0" y="1530"/>
                </a:cxn>
                <a:cxn ang="0">
                  <a:pos x="100" y="1530"/>
                </a:cxn>
                <a:cxn ang="0">
                  <a:pos x="100" y="1020"/>
                </a:cxn>
                <a:cxn ang="0">
                  <a:pos x="0" y="1020"/>
                </a:cxn>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ln>
          </p:spPr>
          <p:txBody>
            <a:bodyPr/>
            <a:p>
              <a:endParaRPr lang="zh-CN" altLang="en-US"/>
            </a:p>
          </p:txBody>
        </p:sp>
        <p:sp>
          <p:nvSpPr>
            <p:cNvPr id="1275" name="Rectangle 146"/>
            <p:cNvSpPr>
              <a:spLocks noChangeArrowheads="1"/>
            </p:cNvSpPr>
            <p:nvPr/>
          </p:nvSpPr>
          <p:spPr bwMode="auto">
            <a:xfrm>
              <a:off x="5300" y="4269"/>
              <a:ext cx="20" cy="51"/>
            </a:xfrm>
            <a:prstGeom prst="rect">
              <a:avLst/>
            </a:prstGeom>
            <a:solidFill>
              <a:schemeClr val="bg2">
                <a:alpha val="59999"/>
              </a:schemeClr>
            </a:solid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76" name="Freeform 147"/>
            <p:cNvSpPr/>
            <p:nvPr/>
          </p:nvSpPr>
          <p:spPr>
            <a:xfrm>
              <a:off x="349" y="3304"/>
              <a:ext cx="20" cy="10"/>
            </a:xfrm>
            <a:custGeom>
              <a:avLst/>
              <a:gdLst/>
              <a:ahLst/>
              <a:cxnLst>
                <a:cxn ang="0">
                  <a:pos x="0" y="25"/>
                </a:cxn>
                <a:cxn ang="0">
                  <a:pos x="0" y="25"/>
                </a:cxn>
              </a:cxnLst>
              <a:pathLst>
                <a:path w="4" h="2">
                  <a:moveTo>
                    <a:pt x="0" y="1"/>
                  </a:moveTo>
                  <a:cubicBezTo>
                    <a:pt x="1" y="2"/>
                    <a:pt x="4" y="0"/>
                    <a:pt x="0" y="1"/>
                  </a:cubicBezTo>
                  <a:close/>
                </a:path>
              </a:pathLst>
            </a:custGeom>
            <a:solidFill>
              <a:schemeClr val="bg2">
                <a:alpha val="59999"/>
              </a:schemeClr>
            </a:solidFill>
            <a:ln w="0">
              <a:noFill/>
            </a:ln>
          </p:spPr>
          <p:txBody>
            <a:bodyPr/>
            <a:p>
              <a:endParaRPr lang="zh-CN" altLang="en-US"/>
            </a:p>
          </p:txBody>
        </p:sp>
      </p:grpSp>
      <p:grpSp>
        <p:nvGrpSpPr>
          <p:cNvPr id="1027" name="Group 148"/>
          <p:cNvGrpSpPr/>
          <p:nvPr/>
        </p:nvGrpSpPr>
        <p:grpSpPr>
          <a:xfrm>
            <a:off x="1066800" y="3444875"/>
            <a:ext cx="533400" cy="492125"/>
            <a:chOff x="96" y="2784"/>
            <a:chExt cx="1062" cy="981"/>
          </a:xfrm>
        </p:grpSpPr>
        <p:sp>
          <p:nvSpPr>
            <p:cNvPr id="1119" name="Freeform 149"/>
            <p:cNvSpPr/>
            <p:nvPr userDrawn="1"/>
          </p:nvSpPr>
          <p:spPr>
            <a:xfrm>
              <a:off x="121" y="2784"/>
              <a:ext cx="207" cy="81"/>
            </a:xfrm>
            <a:custGeom>
              <a:avLst/>
              <a:gdLst/>
              <a:ahLst/>
              <a:cxnLst>
                <a:cxn ang="0">
                  <a:pos x="762" y="309"/>
                </a:cxn>
                <a:cxn ang="0">
                  <a:pos x="944" y="258"/>
                </a:cxn>
                <a:cxn ang="0">
                  <a:pos x="969" y="233"/>
                </a:cxn>
                <a:cxn ang="0">
                  <a:pos x="793" y="25"/>
                </a:cxn>
                <a:cxn ang="0">
                  <a:pos x="202" y="284"/>
                </a:cxn>
                <a:cxn ang="0">
                  <a:pos x="762" y="309"/>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alpha val="100000"/>
              </a:schemeClr>
            </a:solidFill>
            <a:ln w="0">
              <a:noFill/>
            </a:ln>
          </p:spPr>
          <p:txBody>
            <a:bodyPr/>
            <a:p>
              <a:endParaRPr lang="zh-CN" altLang="en-US"/>
            </a:p>
          </p:txBody>
        </p:sp>
        <p:sp>
          <p:nvSpPr>
            <p:cNvPr id="1120" name="Freeform 150"/>
            <p:cNvSpPr>
              <a:spLocks noEditPoints="1"/>
            </p:cNvSpPr>
            <p:nvPr userDrawn="1"/>
          </p:nvSpPr>
          <p:spPr>
            <a:xfrm>
              <a:off x="96" y="2789"/>
              <a:ext cx="1062" cy="976"/>
            </a:xfrm>
            <a:custGeom>
              <a:avLst/>
              <a:gdLst/>
              <a:ahLst/>
              <a:cxnLst>
                <a:cxn ang="0">
                  <a:pos x="4167" y="3965"/>
                </a:cxn>
                <a:cxn ang="0">
                  <a:pos x="3889" y="3196"/>
                </a:cxn>
                <a:cxn ang="0">
                  <a:pos x="3631" y="2534"/>
                </a:cxn>
                <a:cxn ang="0">
                  <a:pos x="4218" y="2377"/>
                </a:cxn>
                <a:cxn ang="0">
                  <a:pos x="3732" y="2099"/>
                </a:cxn>
                <a:cxn ang="0">
                  <a:pos x="4015" y="2124"/>
                </a:cxn>
                <a:cxn ang="0">
                  <a:pos x="4015" y="1967"/>
                </a:cxn>
                <a:cxn ang="0">
                  <a:pos x="3454" y="1992"/>
                </a:cxn>
                <a:cxn ang="0">
                  <a:pos x="3272" y="3196"/>
                </a:cxn>
                <a:cxn ang="0">
                  <a:pos x="3171" y="2149"/>
                </a:cxn>
                <a:cxn ang="0">
                  <a:pos x="3019" y="1714"/>
                </a:cxn>
                <a:cxn ang="0">
                  <a:pos x="3171" y="1305"/>
                </a:cxn>
                <a:cxn ang="0">
                  <a:pos x="3095" y="946"/>
                </a:cxn>
                <a:cxn ang="0">
                  <a:pos x="3044" y="612"/>
                </a:cxn>
                <a:cxn ang="0">
                  <a:pos x="3378" y="996"/>
                </a:cxn>
                <a:cxn ang="0">
                  <a:pos x="3813" y="460"/>
                </a:cxn>
                <a:cxn ang="0">
                  <a:pos x="3757" y="920"/>
                </a:cxn>
                <a:cxn ang="0">
                  <a:pos x="3656" y="1229"/>
                </a:cxn>
                <a:cxn ang="0">
                  <a:pos x="3682" y="1714"/>
                </a:cxn>
                <a:cxn ang="0">
                  <a:pos x="5087" y="743"/>
                </a:cxn>
                <a:cxn ang="0">
                  <a:pos x="2301" y="25"/>
                </a:cxn>
                <a:cxn ang="0">
                  <a:pos x="1431" y="202"/>
                </a:cxn>
                <a:cxn ang="0">
                  <a:pos x="2175" y="308"/>
                </a:cxn>
                <a:cxn ang="0">
                  <a:pos x="1532" y="561"/>
                </a:cxn>
                <a:cxn ang="0">
                  <a:pos x="1482" y="743"/>
                </a:cxn>
                <a:cxn ang="0">
                  <a:pos x="971" y="435"/>
                </a:cxn>
                <a:cxn ang="0">
                  <a:pos x="334" y="2943"/>
                </a:cxn>
                <a:cxn ang="0">
                  <a:pos x="1558" y="3732"/>
                </a:cxn>
                <a:cxn ang="0">
                  <a:pos x="1153" y="3403"/>
                </a:cxn>
                <a:cxn ang="0">
                  <a:pos x="895" y="3707"/>
                </a:cxn>
                <a:cxn ang="0">
                  <a:pos x="819" y="3272"/>
                </a:cxn>
                <a:cxn ang="0">
                  <a:pos x="1178" y="2200"/>
                </a:cxn>
                <a:cxn ang="0">
                  <a:pos x="1714" y="2124"/>
                </a:cxn>
                <a:cxn ang="0">
                  <a:pos x="1816" y="2427"/>
                </a:cxn>
                <a:cxn ang="0">
                  <a:pos x="1558" y="3095"/>
                </a:cxn>
                <a:cxn ang="0">
                  <a:pos x="2326" y="4602"/>
                </a:cxn>
                <a:cxn ang="0">
                  <a:pos x="4759" y="4243"/>
                </a:cxn>
                <a:cxn ang="0">
                  <a:pos x="4653" y="1689"/>
                </a:cxn>
                <a:cxn ang="0">
                  <a:pos x="4218" y="1532"/>
                </a:cxn>
                <a:cxn ang="0">
                  <a:pos x="2888" y="1558"/>
                </a:cxn>
                <a:cxn ang="0">
                  <a:pos x="2761" y="2225"/>
                </a:cxn>
                <a:cxn ang="0">
                  <a:pos x="2918" y="1279"/>
                </a:cxn>
                <a:cxn ang="0">
                  <a:pos x="2276" y="662"/>
                </a:cxn>
                <a:cxn ang="0">
                  <a:pos x="2685" y="895"/>
                </a:cxn>
                <a:cxn ang="0">
                  <a:pos x="1558" y="1841"/>
                </a:cxn>
                <a:cxn ang="0">
                  <a:pos x="612" y="946"/>
                </a:cxn>
                <a:cxn ang="0">
                  <a:pos x="1740" y="1022"/>
                </a:cxn>
                <a:cxn ang="0">
                  <a:pos x="2023" y="1022"/>
                </a:cxn>
                <a:cxn ang="0">
                  <a:pos x="2761" y="1153"/>
                </a:cxn>
                <a:cxn ang="0">
                  <a:pos x="2534" y="2377"/>
                </a:cxn>
                <a:cxn ang="0">
                  <a:pos x="2377" y="1305"/>
                </a:cxn>
                <a:cxn ang="0">
                  <a:pos x="1558" y="1841"/>
                </a:cxn>
                <a:cxn ang="0">
                  <a:pos x="2048" y="2099"/>
                </a:cxn>
                <a:cxn ang="0">
                  <a:pos x="2250" y="1482"/>
                </a:cxn>
                <a:cxn ang="0">
                  <a:pos x="2609" y="3707"/>
                </a:cxn>
                <a:cxn ang="0">
                  <a:pos x="2099" y="2453"/>
                </a:cxn>
                <a:cxn ang="0">
                  <a:pos x="2994" y="2711"/>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alpha val="100000"/>
              </a:schemeClr>
            </a:solidFill>
            <a:ln w="0">
              <a:noFill/>
            </a:ln>
          </p:spPr>
          <p:txBody>
            <a:bodyPr/>
            <a:p>
              <a:endParaRPr lang="zh-CN" altLang="en-US"/>
            </a:p>
          </p:txBody>
        </p:sp>
        <p:sp>
          <p:nvSpPr>
            <p:cNvPr id="1121" name="Freeform 151"/>
            <p:cNvSpPr/>
            <p:nvPr userDrawn="1"/>
          </p:nvSpPr>
          <p:spPr>
            <a:xfrm>
              <a:off x="348" y="3254"/>
              <a:ext cx="86" cy="102"/>
            </a:xfrm>
            <a:custGeom>
              <a:avLst/>
              <a:gdLst/>
              <a:ahLst/>
              <a:cxnLst>
                <a:cxn ang="0">
                  <a:pos x="359" y="133"/>
                </a:cxn>
                <a:cxn ang="0">
                  <a:pos x="233" y="520"/>
                </a:cxn>
                <a:cxn ang="0">
                  <a:pos x="359" y="133"/>
                </a:cxn>
              </a:cxnLst>
              <a:pathLst>
                <a:path w="17" h="20">
                  <a:moveTo>
                    <a:pt x="14" y="5"/>
                  </a:moveTo>
                  <a:cubicBezTo>
                    <a:pt x="13" y="0"/>
                    <a:pt x="0" y="8"/>
                    <a:pt x="9" y="20"/>
                  </a:cubicBezTo>
                  <a:cubicBezTo>
                    <a:pt x="9" y="20"/>
                    <a:pt x="17" y="17"/>
                    <a:pt x="14" y="5"/>
                  </a:cubicBezTo>
                  <a:close/>
                </a:path>
              </a:pathLst>
            </a:custGeom>
            <a:solidFill>
              <a:schemeClr val="accent2">
                <a:alpha val="100000"/>
              </a:schemeClr>
            </a:solidFill>
            <a:ln w="0">
              <a:noFill/>
            </a:ln>
          </p:spPr>
          <p:txBody>
            <a:bodyPr/>
            <a:p>
              <a:endParaRPr lang="zh-CN" altLang="en-US"/>
            </a:p>
          </p:txBody>
        </p:sp>
        <p:sp>
          <p:nvSpPr>
            <p:cNvPr id="1122" name="Freeform 152"/>
            <p:cNvSpPr/>
            <p:nvPr userDrawn="1"/>
          </p:nvSpPr>
          <p:spPr>
            <a:xfrm>
              <a:off x="267" y="3295"/>
              <a:ext cx="76" cy="136"/>
            </a:xfrm>
            <a:custGeom>
              <a:avLst/>
              <a:gdLst/>
              <a:ahLst/>
              <a:cxnLst>
                <a:cxn ang="0">
                  <a:pos x="177" y="252"/>
                </a:cxn>
                <a:cxn ang="0">
                  <a:pos x="101" y="635"/>
                </a:cxn>
                <a:cxn ang="0">
                  <a:pos x="385" y="408"/>
                </a:cxn>
                <a:cxn ang="0">
                  <a:pos x="334" y="201"/>
                </a:cxn>
                <a:cxn ang="0">
                  <a:pos x="177" y="252"/>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alpha val="100000"/>
              </a:schemeClr>
            </a:solidFill>
            <a:ln w="0">
              <a:noFill/>
            </a:ln>
          </p:spPr>
          <p:txBody>
            <a:bodyPr/>
            <a:p>
              <a:endParaRPr lang="zh-CN" altLang="en-US"/>
            </a:p>
          </p:txBody>
        </p:sp>
        <p:sp>
          <p:nvSpPr>
            <p:cNvPr id="1123" name="Freeform 153"/>
            <p:cNvSpPr/>
            <p:nvPr userDrawn="1"/>
          </p:nvSpPr>
          <p:spPr>
            <a:xfrm>
              <a:off x="222" y="3022"/>
              <a:ext cx="243" cy="116"/>
            </a:xfrm>
            <a:custGeom>
              <a:avLst/>
              <a:gdLst/>
              <a:ahLst/>
              <a:cxnLst>
                <a:cxn ang="0">
                  <a:pos x="1028" y="50"/>
                </a:cxn>
                <a:cxn ang="0">
                  <a:pos x="233" y="25"/>
                </a:cxn>
                <a:cxn ang="0">
                  <a:pos x="25" y="227"/>
                </a:cxn>
                <a:cxn ang="0">
                  <a:pos x="562" y="535"/>
                </a:cxn>
                <a:cxn ang="0">
                  <a:pos x="871" y="509"/>
                </a:cxn>
                <a:cxn ang="0">
                  <a:pos x="1028" y="484"/>
                </a:cxn>
                <a:cxn ang="0">
                  <a:pos x="1028" y="50"/>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alpha val="100000"/>
              </a:schemeClr>
            </a:solidFill>
            <a:ln w="0">
              <a:noFill/>
            </a:ln>
          </p:spPr>
          <p:txBody>
            <a:bodyPr/>
            <a:p>
              <a:endParaRPr lang="zh-CN" altLang="en-US"/>
            </a:p>
          </p:txBody>
        </p:sp>
        <p:sp>
          <p:nvSpPr>
            <p:cNvPr id="1124" name="Freeform 154"/>
            <p:cNvSpPr/>
            <p:nvPr userDrawn="1"/>
          </p:nvSpPr>
          <p:spPr>
            <a:xfrm>
              <a:off x="500" y="3345"/>
              <a:ext cx="177" cy="187"/>
            </a:xfrm>
            <a:custGeom>
              <a:avLst/>
              <a:gdLst/>
              <a:ahLst/>
              <a:cxnLst>
                <a:cxn ang="0">
                  <a:pos x="612" y="51"/>
                </a:cxn>
                <a:cxn ang="0">
                  <a:pos x="283" y="51"/>
                </a:cxn>
                <a:cxn ang="0">
                  <a:pos x="101" y="510"/>
                </a:cxn>
                <a:cxn ang="0">
                  <a:pos x="718" y="561"/>
                </a:cxn>
                <a:cxn ang="0">
                  <a:pos x="612" y="51"/>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alpha val="100000"/>
              </a:schemeClr>
            </a:solidFill>
            <a:ln w="0">
              <a:noFill/>
            </a:ln>
          </p:spPr>
          <p:txBody>
            <a:bodyPr/>
            <a:p>
              <a:endParaRPr lang="zh-CN" altLang="en-US"/>
            </a:p>
          </p:txBody>
        </p:sp>
        <p:sp>
          <p:nvSpPr>
            <p:cNvPr id="1125" name="Freeform 155"/>
            <p:cNvSpPr/>
            <p:nvPr userDrawn="1"/>
          </p:nvSpPr>
          <p:spPr>
            <a:xfrm>
              <a:off x="905" y="3158"/>
              <a:ext cx="177" cy="36"/>
            </a:xfrm>
            <a:custGeom>
              <a:avLst/>
              <a:gdLst/>
              <a:ahLst/>
              <a:cxnLst>
                <a:cxn ang="0">
                  <a:pos x="126" y="0"/>
                </a:cxn>
                <a:cxn ang="0">
                  <a:pos x="359" y="134"/>
                </a:cxn>
                <a:cxn ang="0">
                  <a:pos x="126" y="0"/>
                </a:cxn>
              </a:cxnLst>
              <a:pathLst>
                <a:path w="35" h="7">
                  <a:moveTo>
                    <a:pt x="5" y="0"/>
                  </a:moveTo>
                  <a:cubicBezTo>
                    <a:pt x="0" y="0"/>
                    <a:pt x="7" y="7"/>
                    <a:pt x="14" y="5"/>
                  </a:cubicBezTo>
                  <a:cubicBezTo>
                    <a:pt x="35" y="1"/>
                    <a:pt x="5" y="0"/>
                    <a:pt x="5" y="0"/>
                  </a:cubicBezTo>
                  <a:close/>
                </a:path>
              </a:pathLst>
            </a:custGeom>
            <a:solidFill>
              <a:schemeClr val="accent2">
                <a:alpha val="100000"/>
              </a:schemeClr>
            </a:solidFill>
            <a:ln w="0">
              <a:noFill/>
            </a:ln>
          </p:spPr>
          <p:txBody>
            <a:bodyPr/>
            <a:p>
              <a:endParaRPr lang="zh-CN" altLang="en-US"/>
            </a:p>
          </p:txBody>
        </p:sp>
        <p:sp>
          <p:nvSpPr>
            <p:cNvPr id="1126" name="Freeform 156"/>
            <p:cNvSpPr/>
            <p:nvPr userDrawn="1"/>
          </p:nvSpPr>
          <p:spPr>
            <a:xfrm>
              <a:off x="965" y="3153"/>
              <a:ext cx="137" cy="81"/>
            </a:xfrm>
            <a:custGeom>
              <a:avLst/>
              <a:gdLst/>
              <a:ahLst/>
              <a:cxnLst>
                <a:cxn ang="0">
                  <a:pos x="183" y="334"/>
                </a:cxn>
                <a:cxn ang="0">
                  <a:pos x="644" y="152"/>
                </a:cxn>
                <a:cxn ang="0">
                  <a:pos x="436" y="25"/>
                </a:cxn>
                <a:cxn ang="0">
                  <a:pos x="183" y="284"/>
                </a:cxn>
                <a:cxn ang="0">
                  <a:pos x="183" y="334"/>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alpha val="100000"/>
              </a:schemeClr>
            </a:solidFill>
            <a:ln w="0">
              <a:noFill/>
            </a:ln>
          </p:spPr>
          <p:txBody>
            <a:bodyPr/>
            <a:p>
              <a:endParaRPr lang="zh-CN" altLang="en-US"/>
            </a:p>
          </p:txBody>
        </p:sp>
        <p:sp>
          <p:nvSpPr>
            <p:cNvPr id="1127" name="Freeform 157"/>
            <p:cNvSpPr/>
            <p:nvPr userDrawn="1"/>
          </p:nvSpPr>
          <p:spPr>
            <a:xfrm>
              <a:off x="960" y="3204"/>
              <a:ext cx="177" cy="86"/>
            </a:xfrm>
            <a:custGeom>
              <a:avLst/>
              <a:gdLst/>
              <a:ahLst/>
              <a:cxnLst>
                <a:cxn ang="0">
                  <a:pos x="637" y="152"/>
                </a:cxn>
                <a:cxn ang="0">
                  <a:pos x="202" y="258"/>
                </a:cxn>
                <a:cxn ang="0">
                  <a:pos x="152" y="334"/>
                </a:cxn>
                <a:cxn ang="0">
                  <a:pos x="693" y="309"/>
                </a:cxn>
                <a:cxn ang="0">
                  <a:pos x="637" y="152"/>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alpha val="100000"/>
              </a:schemeClr>
            </a:solidFill>
            <a:ln w="0">
              <a:noFill/>
            </a:ln>
          </p:spPr>
          <p:txBody>
            <a:bodyPr/>
            <a:p>
              <a:endParaRPr lang="zh-CN" altLang="en-US"/>
            </a:p>
          </p:txBody>
        </p:sp>
        <p:sp>
          <p:nvSpPr>
            <p:cNvPr id="1128" name="Freeform 158"/>
            <p:cNvSpPr/>
            <p:nvPr userDrawn="1"/>
          </p:nvSpPr>
          <p:spPr>
            <a:xfrm>
              <a:off x="844" y="3285"/>
              <a:ext cx="248" cy="60"/>
            </a:xfrm>
            <a:custGeom>
              <a:avLst/>
              <a:gdLst/>
              <a:ahLst/>
              <a:cxnLst>
                <a:cxn ang="0">
                  <a:pos x="1022" y="75"/>
                </a:cxn>
                <a:cxn ang="0">
                  <a:pos x="744" y="25"/>
                </a:cxn>
                <a:cxn ang="0">
                  <a:pos x="177" y="0"/>
                </a:cxn>
                <a:cxn ang="0">
                  <a:pos x="51" y="125"/>
                </a:cxn>
                <a:cxn ang="0">
                  <a:pos x="511" y="200"/>
                </a:cxn>
                <a:cxn ang="0">
                  <a:pos x="1053" y="200"/>
                </a:cxn>
                <a:cxn ang="0">
                  <a:pos x="1022" y="75"/>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alpha val="100000"/>
              </a:schemeClr>
            </a:solidFill>
            <a:ln w="0">
              <a:noFill/>
            </a:ln>
          </p:spPr>
          <p:txBody>
            <a:bodyPr/>
            <a:p>
              <a:endParaRPr lang="zh-CN" altLang="en-US"/>
            </a:p>
          </p:txBody>
        </p:sp>
        <p:sp>
          <p:nvSpPr>
            <p:cNvPr id="1129" name="Freeform 159"/>
            <p:cNvSpPr/>
            <p:nvPr userDrawn="1"/>
          </p:nvSpPr>
          <p:spPr>
            <a:xfrm>
              <a:off x="869" y="3340"/>
              <a:ext cx="203" cy="56"/>
            </a:xfrm>
            <a:custGeom>
              <a:avLst/>
              <a:gdLst/>
              <a:ahLst/>
              <a:cxnLst>
                <a:cxn ang="0">
                  <a:pos x="954" y="51"/>
                </a:cxn>
                <a:cxn ang="0">
                  <a:pos x="670" y="102"/>
                </a:cxn>
                <a:cxn ang="0">
                  <a:pos x="335" y="76"/>
                </a:cxn>
                <a:cxn ang="0">
                  <a:pos x="25" y="51"/>
                </a:cxn>
                <a:cxn ang="0">
                  <a:pos x="903" y="209"/>
                </a:cxn>
                <a:cxn ang="0">
                  <a:pos x="954" y="51"/>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alpha val="100000"/>
              </a:schemeClr>
            </a:solidFill>
            <a:ln w="0">
              <a:noFill/>
            </a:ln>
          </p:spPr>
          <p:txBody>
            <a:bodyPr/>
            <a:p>
              <a:endParaRPr lang="zh-CN" altLang="en-US"/>
            </a:p>
          </p:txBody>
        </p:sp>
        <p:sp>
          <p:nvSpPr>
            <p:cNvPr id="1130" name="Freeform 160"/>
            <p:cNvSpPr/>
            <p:nvPr userDrawn="1"/>
          </p:nvSpPr>
          <p:spPr>
            <a:xfrm>
              <a:off x="859" y="3386"/>
              <a:ext cx="207" cy="172"/>
            </a:xfrm>
            <a:custGeom>
              <a:avLst/>
              <a:gdLst/>
              <a:ahLst/>
              <a:cxnLst>
                <a:cxn ang="0">
                  <a:pos x="712" y="233"/>
                </a:cxn>
                <a:cxn ang="0">
                  <a:pos x="333" y="152"/>
                </a:cxn>
                <a:cxn ang="0">
                  <a:pos x="101" y="384"/>
                </a:cxn>
                <a:cxn ang="0">
                  <a:pos x="25" y="486"/>
                </a:cxn>
                <a:cxn ang="0">
                  <a:pos x="227" y="486"/>
                </a:cxn>
                <a:cxn ang="0">
                  <a:pos x="434" y="693"/>
                </a:cxn>
                <a:cxn ang="0">
                  <a:pos x="535" y="769"/>
                </a:cxn>
                <a:cxn ang="0">
                  <a:pos x="737" y="486"/>
                </a:cxn>
                <a:cxn ang="0">
                  <a:pos x="995" y="486"/>
                </a:cxn>
                <a:cxn ang="0">
                  <a:pos x="712" y="233"/>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alpha val="100000"/>
              </a:schemeClr>
            </a:solidFill>
            <a:ln w="0">
              <a:noFill/>
            </a:ln>
          </p:spPr>
          <p:txBody>
            <a:bodyPr/>
            <a:p>
              <a:endParaRPr lang="zh-CN" altLang="en-US"/>
            </a:p>
          </p:txBody>
        </p:sp>
        <p:sp>
          <p:nvSpPr>
            <p:cNvPr id="1131" name="Freeform 161"/>
            <p:cNvSpPr/>
            <p:nvPr userDrawn="1"/>
          </p:nvSpPr>
          <p:spPr>
            <a:xfrm>
              <a:off x="996" y="3305"/>
              <a:ext cx="126" cy="318"/>
            </a:xfrm>
            <a:custGeom>
              <a:avLst/>
              <a:gdLst/>
              <a:ahLst/>
              <a:cxnLst>
                <a:cxn ang="0">
                  <a:pos x="559" y="50"/>
                </a:cxn>
                <a:cxn ang="0">
                  <a:pos x="459" y="434"/>
                </a:cxn>
                <a:cxn ang="0">
                  <a:pos x="176" y="510"/>
                </a:cxn>
                <a:cxn ang="0">
                  <a:pos x="176" y="586"/>
                </a:cxn>
                <a:cxn ang="0">
                  <a:pos x="433" y="868"/>
                </a:cxn>
                <a:cxn ang="0">
                  <a:pos x="302" y="1146"/>
                </a:cxn>
                <a:cxn ang="0">
                  <a:pos x="0" y="1403"/>
                </a:cxn>
                <a:cxn ang="0">
                  <a:pos x="126" y="1479"/>
                </a:cxn>
                <a:cxn ang="0">
                  <a:pos x="408" y="1580"/>
                </a:cxn>
                <a:cxn ang="0">
                  <a:pos x="585" y="1454"/>
                </a:cxn>
                <a:cxn ang="0">
                  <a:pos x="635" y="358"/>
                </a:cxn>
                <a:cxn ang="0">
                  <a:pos x="635" y="50"/>
                </a:cxn>
                <a:cxn ang="0">
                  <a:pos x="559" y="50"/>
                </a:cxn>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alpha val="100000"/>
              </a:schemeClr>
            </a:solidFill>
            <a:ln w="0">
              <a:noFill/>
            </a:ln>
          </p:spPr>
          <p:txBody>
            <a:bodyPr/>
            <a:p>
              <a:endParaRPr lang="zh-CN" altLang="en-US"/>
            </a:p>
          </p:txBody>
        </p:sp>
      </p:grpSp>
      <p:grpSp>
        <p:nvGrpSpPr>
          <p:cNvPr id="1028" name="Group 162"/>
          <p:cNvGrpSpPr/>
          <p:nvPr/>
        </p:nvGrpSpPr>
        <p:grpSpPr>
          <a:xfrm>
            <a:off x="1066800" y="4552950"/>
            <a:ext cx="533400" cy="492125"/>
            <a:chOff x="96" y="2784"/>
            <a:chExt cx="1062" cy="981"/>
          </a:xfrm>
        </p:grpSpPr>
        <p:sp>
          <p:nvSpPr>
            <p:cNvPr id="1106" name="Freeform 163"/>
            <p:cNvSpPr/>
            <p:nvPr userDrawn="1"/>
          </p:nvSpPr>
          <p:spPr>
            <a:xfrm>
              <a:off x="121" y="2784"/>
              <a:ext cx="207" cy="81"/>
            </a:xfrm>
            <a:custGeom>
              <a:avLst/>
              <a:gdLst/>
              <a:ahLst/>
              <a:cxnLst>
                <a:cxn ang="0">
                  <a:pos x="762" y="309"/>
                </a:cxn>
                <a:cxn ang="0">
                  <a:pos x="944" y="258"/>
                </a:cxn>
                <a:cxn ang="0">
                  <a:pos x="969" y="233"/>
                </a:cxn>
                <a:cxn ang="0">
                  <a:pos x="793" y="25"/>
                </a:cxn>
                <a:cxn ang="0">
                  <a:pos x="202" y="284"/>
                </a:cxn>
                <a:cxn ang="0">
                  <a:pos x="762" y="309"/>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alpha val="100000"/>
              </a:schemeClr>
            </a:solidFill>
            <a:ln w="0">
              <a:noFill/>
            </a:ln>
          </p:spPr>
          <p:txBody>
            <a:bodyPr/>
            <a:p>
              <a:endParaRPr lang="zh-CN" altLang="en-US"/>
            </a:p>
          </p:txBody>
        </p:sp>
        <p:sp>
          <p:nvSpPr>
            <p:cNvPr id="1107" name="Freeform 164"/>
            <p:cNvSpPr>
              <a:spLocks noEditPoints="1"/>
            </p:cNvSpPr>
            <p:nvPr userDrawn="1"/>
          </p:nvSpPr>
          <p:spPr>
            <a:xfrm>
              <a:off x="96" y="2789"/>
              <a:ext cx="1062" cy="976"/>
            </a:xfrm>
            <a:custGeom>
              <a:avLst/>
              <a:gdLst/>
              <a:ahLst/>
              <a:cxnLst>
                <a:cxn ang="0">
                  <a:pos x="4167" y="3965"/>
                </a:cxn>
                <a:cxn ang="0">
                  <a:pos x="3889" y="3196"/>
                </a:cxn>
                <a:cxn ang="0">
                  <a:pos x="3631" y="2534"/>
                </a:cxn>
                <a:cxn ang="0">
                  <a:pos x="4218" y="2377"/>
                </a:cxn>
                <a:cxn ang="0">
                  <a:pos x="3732" y="2099"/>
                </a:cxn>
                <a:cxn ang="0">
                  <a:pos x="4015" y="2124"/>
                </a:cxn>
                <a:cxn ang="0">
                  <a:pos x="4015" y="1967"/>
                </a:cxn>
                <a:cxn ang="0">
                  <a:pos x="3454" y="1992"/>
                </a:cxn>
                <a:cxn ang="0">
                  <a:pos x="3272" y="3196"/>
                </a:cxn>
                <a:cxn ang="0">
                  <a:pos x="3171" y="2149"/>
                </a:cxn>
                <a:cxn ang="0">
                  <a:pos x="3019" y="1714"/>
                </a:cxn>
                <a:cxn ang="0">
                  <a:pos x="3171" y="1305"/>
                </a:cxn>
                <a:cxn ang="0">
                  <a:pos x="3095" y="946"/>
                </a:cxn>
                <a:cxn ang="0">
                  <a:pos x="3044" y="612"/>
                </a:cxn>
                <a:cxn ang="0">
                  <a:pos x="3378" y="996"/>
                </a:cxn>
                <a:cxn ang="0">
                  <a:pos x="3813" y="460"/>
                </a:cxn>
                <a:cxn ang="0">
                  <a:pos x="3757" y="920"/>
                </a:cxn>
                <a:cxn ang="0">
                  <a:pos x="3656" y="1229"/>
                </a:cxn>
                <a:cxn ang="0">
                  <a:pos x="3682" y="1714"/>
                </a:cxn>
                <a:cxn ang="0">
                  <a:pos x="5087" y="743"/>
                </a:cxn>
                <a:cxn ang="0">
                  <a:pos x="2301" y="25"/>
                </a:cxn>
                <a:cxn ang="0">
                  <a:pos x="1431" y="202"/>
                </a:cxn>
                <a:cxn ang="0">
                  <a:pos x="2175" y="308"/>
                </a:cxn>
                <a:cxn ang="0">
                  <a:pos x="1532" y="561"/>
                </a:cxn>
                <a:cxn ang="0">
                  <a:pos x="1482" y="743"/>
                </a:cxn>
                <a:cxn ang="0">
                  <a:pos x="971" y="435"/>
                </a:cxn>
                <a:cxn ang="0">
                  <a:pos x="334" y="2943"/>
                </a:cxn>
                <a:cxn ang="0">
                  <a:pos x="1558" y="3732"/>
                </a:cxn>
                <a:cxn ang="0">
                  <a:pos x="1153" y="3403"/>
                </a:cxn>
                <a:cxn ang="0">
                  <a:pos x="895" y="3707"/>
                </a:cxn>
                <a:cxn ang="0">
                  <a:pos x="819" y="3272"/>
                </a:cxn>
                <a:cxn ang="0">
                  <a:pos x="1178" y="2200"/>
                </a:cxn>
                <a:cxn ang="0">
                  <a:pos x="1714" y="2124"/>
                </a:cxn>
                <a:cxn ang="0">
                  <a:pos x="1816" y="2427"/>
                </a:cxn>
                <a:cxn ang="0">
                  <a:pos x="1558" y="3095"/>
                </a:cxn>
                <a:cxn ang="0">
                  <a:pos x="2326" y="4602"/>
                </a:cxn>
                <a:cxn ang="0">
                  <a:pos x="4759" y="4243"/>
                </a:cxn>
                <a:cxn ang="0">
                  <a:pos x="4653" y="1689"/>
                </a:cxn>
                <a:cxn ang="0">
                  <a:pos x="4218" y="1532"/>
                </a:cxn>
                <a:cxn ang="0">
                  <a:pos x="2888" y="1558"/>
                </a:cxn>
                <a:cxn ang="0">
                  <a:pos x="2761" y="2225"/>
                </a:cxn>
                <a:cxn ang="0">
                  <a:pos x="2918" y="1279"/>
                </a:cxn>
                <a:cxn ang="0">
                  <a:pos x="2276" y="662"/>
                </a:cxn>
                <a:cxn ang="0">
                  <a:pos x="2685" y="895"/>
                </a:cxn>
                <a:cxn ang="0">
                  <a:pos x="1558" y="1841"/>
                </a:cxn>
                <a:cxn ang="0">
                  <a:pos x="612" y="946"/>
                </a:cxn>
                <a:cxn ang="0">
                  <a:pos x="1740" y="1022"/>
                </a:cxn>
                <a:cxn ang="0">
                  <a:pos x="2023" y="1022"/>
                </a:cxn>
                <a:cxn ang="0">
                  <a:pos x="2761" y="1153"/>
                </a:cxn>
                <a:cxn ang="0">
                  <a:pos x="2534" y="2377"/>
                </a:cxn>
                <a:cxn ang="0">
                  <a:pos x="2377" y="1305"/>
                </a:cxn>
                <a:cxn ang="0">
                  <a:pos x="1558" y="1841"/>
                </a:cxn>
                <a:cxn ang="0">
                  <a:pos x="2048" y="2099"/>
                </a:cxn>
                <a:cxn ang="0">
                  <a:pos x="2250" y="1482"/>
                </a:cxn>
                <a:cxn ang="0">
                  <a:pos x="2609" y="3707"/>
                </a:cxn>
                <a:cxn ang="0">
                  <a:pos x="2099" y="2453"/>
                </a:cxn>
                <a:cxn ang="0">
                  <a:pos x="2994" y="2711"/>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alpha val="100000"/>
              </a:schemeClr>
            </a:solidFill>
            <a:ln w="0">
              <a:noFill/>
            </a:ln>
          </p:spPr>
          <p:txBody>
            <a:bodyPr/>
            <a:p>
              <a:endParaRPr lang="zh-CN" altLang="en-US"/>
            </a:p>
          </p:txBody>
        </p:sp>
        <p:sp>
          <p:nvSpPr>
            <p:cNvPr id="1108" name="Freeform 165"/>
            <p:cNvSpPr/>
            <p:nvPr userDrawn="1"/>
          </p:nvSpPr>
          <p:spPr>
            <a:xfrm>
              <a:off x="348" y="3254"/>
              <a:ext cx="86" cy="102"/>
            </a:xfrm>
            <a:custGeom>
              <a:avLst/>
              <a:gdLst/>
              <a:ahLst/>
              <a:cxnLst>
                <a:cxn ang="0">
                  <a:pos x="359" y="133"/>
                </a:cxn>
                <a:cxn ang="0">
                  <a:pos x="233" y="520"/>
                </a:cxn>
                <a:cxn ang="0">
                  <a:pos x="359" y="133"/>
                </a:cxn>
              </a:cxnLst>
              <a:pathLst>
                <a:path w="17" h="20">
                  <a:moveTo>
                    <a:pt x="14" y="5"/>
                  </a:moveTo>
                  <a:cubicBezTo>
                    <a:pt x="13" y="0"/>
                    <a:pt x="0" y="8"/>
                    <a:pt x="9" y="20"/>
                  </a:cubicBezTo>
                  <a:cubicBezTo>
                    <a:pt x="9" y="20"/>
                    <a:pt x="17" y="17"/>
                    <a:pt x="14" y="5"/>
                  </a:cubicBezTo>
                  <a:close/>
                </a:path>
              </a:pathLst>
            </a:custGeom>
            <a:solidFill>
              <a:schemeClr val="accent2">
                <a:alpha val="100000"/>
              </a:schemeClr>
            </a:solidFill>
            <a:ln w="0">
              <a:noFill/>
            </a:ln>
          </p:spPr>
          <p:txBody>
            <a:bodyPr/>
            <a:p>
              <a:endParaRPr lang="zh-CN" altLang="en-US"/>
            </a:p>
          </p:txBody>
        </p:sp>
        <p:sp>
          <p:nvSpPr>
            <p:cNvPr id="1109" name="Freeform 166"/>
            <p:cNvSpPr/>
            <p:nvPr userDrawn="1"/>
          </p:nvSpPr>
          <p:spPr>
            <a:xfrm>
              <a:off x="267" y="3295"/>
              <a:ext cx="76" cy="136"/>
            </a:xfrm>
            <a:custGeom>
              <a:avLst/>
              <a:gdLst/>
              <a:ahLst/>
              <a:cxnLst>
                <a:cxn ang="0">
                  <a:pos x="177" y="252"/>
                </a:cxn>
                <a:cxn ang="0">
                  <a:pos x="101" y="635"/>
                </a:cxn>
                <a:cxn ang="0">
                  <a:pos x="385" y="408"/>
                </a:cxn>
                <a:cxn ang="0">
                  <a:pos x="334" y="201"/>
                </a:cxn>
                <a:cxn ang="0">
                  <a:pos x="177" y="252"/>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alpha val="100000"/>
              </a:schemeClr>
            </a:solidFill>
            <a:ln w="0">
              <a:noFill/>
            </a:ln>
          </p:spPr>
          <p:txBody>
            <a:bodyPr/>
            <a:p>
              <a:endParaRPr lang="zh-CN" altLang="en-US"/>
            </a:p>
          </p:txBody>
        </p:sp>
        <p:sp>
          <p:nvSpPr>
            <p:cNvPr id="1110" name="Freeform 167"/>
            <p:cNvSpPr/>
            <p:nvPr userDrawn="1"/>
          </p:nvSpPr>
          <p:spPr>
            <a:xfrm>
              <a:off x="222" y="3022"/>
              <a:ext cx="243" cy="116"/>
            </a:xfrm>
            <a:custGeom>
              <a:avLst/>
              <a:gdLst/>
              <a:ahLst/>
              <a:cxnLst>
                <a:cxn ang="0">
                  <a:pos x="1028" y="50"/>
                </a:cxn>
                <a:cxn ang="0">
                  <a:pos x="233" y="25"/>
                </a:cxn>
                <a:cxn ang="0">
                  <a:pos x="25" y="227"/>
                </a:cxn>
                <a:cxn ang="0">
                  <a:pos x="562" y="535"/>
                </a:cxn>
                <a:cxn ang="0">
                  <a:pos x="871" y="509"/>
                </a:cxn>
                <a:cxn ang="0">
                  <a:pos x="1028" y="484"/>
                </a:cxn>
                <a:cxn ang="0">
                  <a:pos x="1028" y="50"/>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alpha val="100000"/>
              </a:schemeClr>
            </a:solidFill>
            <a:ln w="0">
              <a:noFill/>
            </a:ln>
          </p:spPr>
          <p:txBody>
            <a:bodyPr/>
            <a:p>
              <a:endParaRPr lang="zh-CN" altLang="en-US"/>
            </a:p>
          </p:txBody>
        </p:sp>
        <p:sp>
          <p:nvSpPr>
            <p:cNvPr id="1111" name="Freeform 168"/>
            <p:cNvSpPr/>
            <p:nvPr userDrawn="1"/>
          </p:nvSpPr>
          <p:spPr>
            <a:xfrm>
              <a:off x="500" y="3345"/>
              <a:ext cx="177" cy="187"/>
            </a:xfrm>
            <a:custGeom>
              <a:avLst/>
              <a:gdLst/>
              <a:ahLst/>
              <a:cxnLst>
                <a:cxn ang="0">
                  <a:pos x="612" y="51"/>
                </a:cxn>
                <a:cxn ang="0">
                  <a:pos x="283" y="51"/>
                </a:cxn>
                <a:cxn ang="0">
                  <a:pos x="101" y="510"/>
                </a:cxn>
                <a:cxn ang="0">
                  <a:pos x="718" y="561"/>
                </a:cxn>
                <a:cxn ang="0">
                  <a:pos x="612" y="51"/>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alpha val="100000"/>
              </a:schemeClr>
            </a:solidFill>
            <a:ln w="0">
              <a:noFill/>
            </a:ln>
          </p:spPr>
          <p:txBody>
            <a:bodyPr/>
            <a:p>
              <a:endParaRPr lang="zh-CN" altLang="en-US"/>
            </a:p>
          </p:txBody>
        </p:sp>
        <p:sp>
          <p:nvSpPr>
            <p:cNvPr id="1112" name="Freeform 169"/>
            <p:cNvSpPr/>
            <p:nvPr userDrawn="1"/>
          </p:nvSpPr>
          <p:spPr>
            <a:xfrm>
              <a:off x="905" y="3158"/>
              <a:ext cx="177" cy="36"/>
            </a:xfrm>
            <a:custGeom>
              <a:avLst/>
              <a:gdLst/>
              <a:ahLst/>
              <a:cxnLst>
                <a:cxn ang="0">
                  <a:pos x="126" y="0"/>
                </a:cxn>
                <a:cxn ang="0">
                  <a:pos x="359" y="134"/>
                </a:cxn>
                <a:cxn ang="0">
                  <a:pos x="126" y="0"/>
                </a:cxn>
              </a:cxnLst>
              <a:pathLst>
                <a:path w="35" h="7">
                  <a:moveTo>
                    <a:pt x="5" y="0"/>
                  </a:moveTo>
                  <a:cubicBezTo>
                    <a:pt x="0" y="0"/>
                    <a:pt x="7" y="7"/>
                    <a:pt x="14" y="5"/>
                  </a:cubicBezTo>
                  <a:cubicBezTo>
                    <a:pt x="35" y="1"/>
                    <a:pt x="5" y="0"/>
                    <a:pt x="5" y="0"/>
                  </a:cubicBezTo>
                  <a:close/>
                </a:path>
              </a:pathLst>
            </a:custGeom>
            <a:solidFill>
              <a:schemeClr val="accent2">
                <a:alpha val="100000"/>
              </a:schemeClr>
            </a:solidFill>
            <a:ln w="0">
              <a:noFill/>
            </a:ln>
          </p:spPr>
          <p:txBody>
            <a:bodyPr/>
            <a:p>
              <a:endParaRPr lang="zh-CN" altLang="en-US"/>
            </a:p>
          </p:txBody>
        </p:sp>
        <p:sp>
          <p:nvSpPr>
            <p:cNvPr id="1113" name="Freeform 170"/>
            <p:cNvSpPr/>
            <p:nvPr userDrawn="1"/>
          </p:nvSpPr>
          <p:spPr>
            <a:xfrm>
              <a:off x="965" y="3153"/>
              <a:ext cx="137" cy="81"/>
            </a:xfrm>
            <a:custGeom>
              <a:avLst/>
              <a:gdLst/>
              <a:ahLst/>
              <a:cxnLst>
                <a:cxn ang="0">
                  <a:pos x="183" y="334"/>
                </a:cxn>
                <a:cxn ang="0">
                  <a:pos x="644" y="152"/>
                </a:cxn>
                <a:cxn ang="0">
                  <a:pos x="436" y="25"/>
                </a:cxn>
                <a:cxn ang="0">
                  <a:pos x="183" y="284"/>
                </a:cxn>
                <a:cxn ang="0">
                  <a:pos x="183" y="334"/>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alpha val="100000"/>
              </a:schemeClr>
            </a:solidFill>
            <a:ln w="0">
              <a:noFill/>
            </a:ln>
          </p:spPr>
          <p:txBody>
            <a:bodyPr/>
            <a:p>
              <a:endParaRPr lang="zh-CN" altLang="en-US"/>
            </a:p>
          </p:txBody>
        </p:sp>
        <p:sp>
          <p:nvSpPr>
            <p:cNvPr id="1114" name="Freeform 171"/>
            <p:cNvSpPr/>
            <p:nvPr userDrawn="1"/>
          </p:nvSpPr>
          <p:spPr>
            <a:xfrm>
              <a:off x="960" y="3204"/>
              <a:ext cx="177" cy="86"/>
            </a:xfrm>
            <a:custGeom>
              <a:avLst/>
              <a:gdLst/>
              <a:ahLst/>
              <a:cxnLst>
                <a:cxn ang="0">
                  <a:pos x="637" y="152"/>
                </a:cxn>
                <a:cxn ang="0">
                  <a:pos x="202" y="258"/>
                </a:cxn>
                <a:cxn ang="0">
                  <a:pos x="152" y="334"/>
                </a:cxn>
                <a:cxn ang="0">
                  <a:pos x="693" y="309"/>
                </a:cxn>
                <a:cxn ang="0">
                  <a:pos x="637" y="152"/>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alpha val="100000"/>
              </a:schemeClr>
            </a:solidFill>
            <a:ln w="0">
              <a:noFill/>
            </a:ln>
          </p:spPr>
          <p:txBody>
            <a:bodyPr/>
            <a:p>
              <a:endParaRPr lang="zh-CN" altLang="en-US"/>
            </a:p>
          </p:txBody>
        </p:sp>
        <p:sp>
          <p:nvSpPr>
            <p:cNvPr id="1115" name="Freeform 172"/>
            <p:cNvSpPr/>
            <p:nvPr userDrawn="1"/>
          </p:nvSpPr>
          <p:spPr>
            <a:xfrm>
              <a:off x="844" y="3285"/>
              <a:ext cx="248" cy="60"/>
            </a:xfrm>
            <a:custGeom>
              <a:avLst/>
              <a:gdLst/>
              <a:ahLst/>
              <a:cxnLst>
                <a:cxn ang="0">
                  <a:pos x="1022" y="75"/>
                </a:cxn>
                <a:cxn ang="0">
                  <a:pos x="744" y="25"/>
                </a:cxn>
                <a:cxn ang="0">
                  <a:pos x="177" y="0"/>
                </a:cxn>
                <a:cxn ang="0">
                  <a:pos x="51" y="125"/>
                </a:cxn>
                <a:cxn ang="0">
                  <a:pos x="511" y="200"/>
                </a:cxn>
                <a:cxn ang="0">
                  <a:pos x="1053" y="200"/>
                </a:cxn>
                <a:cxn ang="0">
                  <a:pos x="1022" y="75"/>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alpha val="100000"/>
              </a:schemeClr>
            </a:solidFill>
            <a:ln w="0">
              <a:noFill/>
            </a:ln>
          </p:spPr>
          <p:txBody>
            <a:bodyPr/>
            <a:p>
              <a:endParaRPr lang="zh-CN" altLang="en-US"/>
            </a:p>
          </p:txBody>
        </p:sp>
        <p:sp>
          <p:nvSpPr>
            <p:cNvPr id="1116" name="Freeform 173"/>
            <p:cNvSpPr/>
            <p:nvPr userDrawn="1"/>
          </p:nvSpPr>
          <p:spPr>
            <a:xfrm>
              <a:off x="869" y="3340"/>
              <a:ext cx="203" cy="56"/>
            </a:xfrm>
            <a:custGeom>
              <a:avLst/>
              <a:gdLst/>
              <a:ahLst/>
              <a:cxnLst>
                <a:cxn ang="0">
                  <a:pos x="954" y="51"/>
                </a:cxn>
                <a:cxn ang="0">
                  <a:pos x="670" y="102"/>
                </a:cxn>
                <a:cxn ang="0">
                  <a:pos x="335" y="76"/>
                </a:cxn>
                <a:cxn ang="0">
                  <a:pos x="25" y="51"/>
                </a:cxn>
                <a:cxn ang="0">
                  <a:pos x="903" y="209"/>
                </a:cxn>
                <a:cxn ang="0">
                  <a:pos x="954" y="51"/>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alpha val="100000"/>
              </a:schemeClr>
            </a:solidFill>
            <a:ln w="0">
              <a:noFill/>
            </a:ln>
          </p:spPr>
          <p:txBody>
            <a:bodyPr/>
            <a:p>
              <a:endParaRPr lang="zh-CN" altLang="en-US"/>
            </a:p>
          </p:txBody>
        </p:sp>
        <p:sp>
          <p:nvSpPr>
            <p:cNvPr id="1117" name="Freeform 174"/>
            <p:cNvSpPr/>
            <p:nvPr userDrawn="1"/>
          </p:nvSpPr>
          <p:spPr>
            <a:xfrm>
              <a:off x="859" y="3386"/>
              <a:ext cx="207" cy="172"/>
            </a:xfrm>
            <a:custGeom>
              <a:avLst/>
              <a:gdLst/>
              <a:ahLst/>
              <a:cxnLst>
                <a:cxn ang="0">
                  <a:pos x="712" y="233"/>
                </a:cxn>
                <a:cxn ang="0">
                  <a:pos x="333" y="152"/>
                </a:cxn>
                <a:cxn ang="0">
                  <a:pos x="101" y="384"/>
                </a:cxn>
                <a:cxn ang="0">
                  <a:pos x="25" y="486"/>
                </a:cxn>
                <a:cxn ang="0">
                  <a:pos x="227" y="486"/>
                </a:cxn>
                <a:cxn ang="0">
                  <a:pos x="434" y="693"/>
                </a:cxn>
                <a:cxn ang="0">
                  <a:pos x="535" y="769"/>
                </a:cxn>
                <a:cxn ang="0">
                  <a:pos x="737" y="486"/>
                </a:cxn>
                <a:cxn ang="0">
                  <a:pos x="995" y="486"/>
                </a:cxn>
                <a:cxn ang="0">
                  <a:pos x="712" y="233"/>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alpha val="100000"/>
              </a:schemeClr>
            </a:solidFill>
            <a:ln w="0">
              <a:noFill/>
            </a:ln>
          </p:spPr>
          <p:txBody>
            <a:bodyPr/>
            <a:p>
              <a:endParaRPr lang="zh-CN" altLang="en-US"/>
            </a:p>
          </p:txBody>
        </p:sp>
        <p:sp>
          <p:nvSpPr>
            <p:cNvPr id="1118" name="Freeform 175"/>
            <p:cNvSpPr/>
            <p:nvPr userDrawn="1"/>
          </p:nvSpPr>
          <p:spPr>
            <a:xfrm>
              <a:off x="996" y="3305"/>
              <a:ext cx="126" cy="318"/>
            </a:xfrm>
            <a:custGeom>
              <a:avLst/>
              <a:gdLst/>
              <a:ahLst/>
              <a:cxnLst>
                <a:cxn ang="0">
                  <a:pos x="559" y="50"/>
                </a:cxn>
                <a:cxn ang="0">
                  <a:pos x="459" y="434"/>
                </a:cxn>
                <a:cxn ang="0">
                  <a:pos x="176" y="510"/>
                </a:cxn>
                <a:cxn ang="0">
                  <a:pos x="176" y="586"/>
                </a:cxn>
                <a:cxn ang="0">
                  <a:pos x="433" y="868"/>
                </a:cxn>
                <a:cxn ang="0">
                  <a:pos x="302" y="1146"/>
                </a:cxn>
                <a:cxn ang="0">
                  <a:pos x="0" y="1403"/>
                </a:cxn>
                <a:cxn ang="0">
                  <a:pos x="126" y="1479"/>
                </a:cxn>
                <a:cxn ang="0">
                  <a:pos x="408" y="1580"/>
                </a:cxn>
                <a:cxn ang="0">
                  <a:pos x="585" y="1454"/>
                </a:cxn>
                <a:cxn ang="0">
                  <a:pos x="635" y="358"/>
                </a:cxn>
                <a:cxn ang="0">
                  <a:pos x="635" y="50"/>
                </a:cxn>
                <a:cxn ang="0">
                  <a:pos x="559" y="50"/>
                </a:cxn>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alpha val="100000"/>
              </a:schemeClr>
            </a:solidFill>
            <a:ln w="0">
              <a:noFill/>
            </a:ln>
          </p:spPr>
          <p:txBody>
            <a:bodyPr/>
            <a:p>
              <a:endParaRPr lang="zh-CN" altLang="en-US"/>
            </a:p>
          </p:txBody>
        </p:sp>
      </p:grpSp>
      <p:grpSp>
        <p:nvGrpSpPr>
          <p:cNvPr id="1029" name="Group 176"/>
          <p:cNvGrpSpPr/>
          <p:nvPr/>
        </p:nvGrpSpPr>
        <p:grpSpPr>
          <a:xfrm>
            <a:off x="1066800" y="5562600"/>
            <a:ext cx="533400" cy="492125"/>
            <a:chOff x="96" y="2784"/>
            <a:chExt cx="1062" cy="981"/>
          </a:xfrm>
        </p:grpSpPr>
        <p:sp>
          <p:nvSpPr>
            <p:cNvPr id="1093" name="Freeform 177"/>
            <p:cNvSpPr/>
            <p:nvPr userDrawn="1"/>
          </p:nvSpPr>
          <p:spPr>
            <a:xfrm>
              <a:off x="121" y="2784"/>
              <a:ext cx="207" cy="81"/>
            </a:xfrm>
            <a:custGeom>
              <a:avLst/>
              <a:gdLst/>
              <a:ahLst/>
              <a:cxnLst>
                <a:cxn ang="0">
                  <a:pos x="762" y="309"/>
                </a:cxn>
                <a:cxn ang="0">
                  <a:pos x="944" y="258"/>
                </a:cxn>
                <a:cxn ang="0">
                  <a:pos x="969" y="233"/>
                </a:cxn>
                <a:cxn ang="0">
                  <a:pos x="793" y="25"/>
                </a:cxn>
                <a:cxn ang="0">
                  <a:pos x="202" y="284"/>
                </a:cxn>
                <a:cxn ang="0">
                  <a:pos x="762" y="309"/>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alpha val="100000"/>
              </a:schemeClr>
            </a:solidFill>
            <a:ln w="0">
              <a:noFill/>
            </a:ln>
          </p:spPr>
          <p:txBody>
            <a:bodyPr/>
            <a:p>
              <a:endParaRPr lang="zh-CN" altLang="en-US"/>
            </a:p>
          </p:txBody>
        </p:sp>
        <p:sp>
          <p:nvSpPr>
            <p:cNvPr id="1094" name="Freeform 178"/>
            <p:cNvSpPr>
              <a:spLocks noEditPoints="1"/>
            </p:cNvSpPr>
            <p:nvPr userDrawn="1"/>
          </p:nvSpPr>
          <p:spPr>
            <a:xfrm>
              <a:off x="96" y="2789"/>
              <a:ext cx="1062" cy="976"/>
            </a:xfrm>
            <a:custGeom>
              <a:avLst/>
              <a:gdLst/>
              <a:ahLst/>
              <a:cxnLst>
                <a:cxn ang="0">
                  <a:pos x="4167" y="3965"/>
                </a:cxn>
                <a:cxn ang="0">
                  <a:pos x="3889" y="3196"/>
                </a:cxn>
                <a:cxn ang="0">
                  <a:pos x="3631" y="2534"/>
                </a:cxn>
                <a:cxn ang="0">
                  <a:pos x="4218" y="2377"/>
                </a:cxn>
                <a:cxn ang="0">
                  <a:pos x="3732" y="2099"/>
                </a:cxn>
                <a:cxn ang="0">
                  <a:pos x="4015" y="2124"/>
                </a:cxn>
                <a:cxn ang="0">
                  <a:pos x="4015" y="1967"/>
                </a:cxn>
                <a:cxn ang="0">
                  <a:pos x="3454" y="1992"/>
                </a:cxn>
                <a:cxn ang="0">
                  <a:pos x="3272" y="3196"/>
                </a:cxn>
                <a:cxn ang="0">
                  <a:pos x="3171" y="2149"/>
                </a:cxn>
                <a:cxn ang="0">
                  <a:pos x="3019" y="1714"/>
                </a:cxn>
                <a:cxn ang="0">
                  <a:pos x="3171" y="1305"/>
                </a:cxn>
                <a:cxn ang="0">
                  <a:pos x="3095" y="946"/>
                </a:cxn>
                <a:cxn ang="0">
                  <a:pos x="3044" y="612"/>
                </a:cxn>
                <a:cxn ang="0">
                  <a:pos x="3378" y="996"/>
                </a:cxn>
                <a:cxn ang="0">
                  <a:pos x="3813" y="460"/>
                </a:cxn>
                <a:cxn ang="0">
                  <a:pos x="3757" y="920"/>
                </a:cxn>
                <a:cxn ang="0">
                  <a:pos x="3656" y="1229"/>
                </a:cxn>
                <a:cxn ang="0">
                  <a:pos x="3682" y="1714"/>
                </a:cxn>
                <a:cxn ang="0">
                  <a:pos x="5087" y="743"/>
                </a:cxn>
                <a:cxn ang="0">
                  <a:pos x="2301" y="25"/>
                </a:cxn>
                <a:cxn ang="0">
                  <a:pos x="1431" y="202"/>
                </a:cxn>
                <a:cxn ang="0">
                  <a:pos x="2175" y="308"/>
                </a:cxn>
                <a:cxn ang="0">
                  <a:pos x="1532" y="561"/>
                </a:cxn>
                <a:cxn ang="0">
                  <a:pos x="1482" y="743"/>
                </a:cxn>
                <a:cxn ang="0">
                  <a:pos x="971" y="435"/>
                </a:cxn>
                <a:cxn ang="0">
                  <a:pos x="334" y="2943"/>
                </a:cxn>
                <a:cxn ang="0">
                  <a:pos x="1558" y="3732"/>
                </a:cxn>
                <a:cxn ang="0">
                  <a:pos x="1153" y="3403"/>
                </a:cxn>
                <a:cxn ang="0">
                  <a:pos x="895" y="3707"/>
                </a:cxn>
                <a:cxn ang="0">
                  <a:pos x="819" y="3272"/>
                </a:cxn>
                <a:cxn ang="0">
                  <a:pos x="1178" y="2200"/>
                </a:cxn>
                <a:cxn ang="0">
                  <a:pos x="1714" y="2124"/>
                </a:cxn>
                <a:cxn ang="0">
                  <a:pos x="1816" y="2427"/>
                </a:cxn>
                <a:cxn ang="0">
                  <a:pos x="1558" y="3095"/>
                </a:cxn>
                <a:cxn ang="0">
                  <a:pos x="2326" y="4602"/>
                </a:cxn>
                <a:cxn ang="0">
                  <a:pos x="4759" y="4243"/>
                </a:cxn>
                <a:cxn ang="0">
                  <a:pos x="4653" y="1689"/>
                </a:cxn>
                <a:cxn ang="0">
                  <a:pos x="4218" y="1532"/>
                </a:cxn>
                <a:cxn ang="0">
                  <a:pos x="2888" y="1558"/>
                </a:cxn>
                <a:cxn ang="0">
                  <a:pos x="2761" y="2225"/>
                </a:cxn>
                <a:cxn ang="0">
                  <a:pos x="2918" y="1279"/>
                </a:cxn>
                <a:cxn ang="0">
                  <a:pos x="2276" y="662"/>
                </a:cxn>
                <a:cxn ang="0">
                  <a:pos x="2685" y="895"/>
                </a:cxn>
                <a:cxn ang="0">
                  <a:pos x="1558" y="1841"/>
                </a:cxn>
                <a:cxn ang="0">
                  <a:pos x="612" y="946"/>
                </a:cxn>
                <a:cxn ang="0">
                  <a:pos x="1740" y="1022"/>
                </a:cxn>
                <a:cxn ang="0">
                  <a:pos x="2023" y="1022"/>
                </a:cxn>
                <a:cxn ang="0">
                  <a:pos x="2761" y="1153"/>
                </a:cxn>
                <a:cxn ang="0">
                  <a:pos x="2534" y="2377"/>
                </a:cxn>
                <a:cxn ang="0">
                  <a:pos x="2377" y="1305"/>
                </a:cxn>
                <a:cxn ang="0">
                  <a:pos x="1558" y="1841"/>
                </a:cxn>
                <a:cxn ang="0">
                  <a:pos x="2048" y="2099"/>
                </a:cxn>
                <a:cxn ang="0">
                  <a:pos x="2250" y="1482"/>
                </a:cxn>
                <a:cxn ang="0">
                  <a:pos x="2609" y="3707"/>
                </a:cxn>
                <a:cxn ang="0">
                  <a:pos x="2099" y="2453"/>
                </a:cxn>
                <a:cxn ang="0">
                  <a:pos x="2994" y="2711"/>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alpha val="100000"/>
              </a:schemeClr>
            </a:solidFill>
            <a:ln w="0">
              <a:noFill/>
            </a:ln>
          </p:spPr>
          <p:txBody>
            <a:bodyPr/>
            <a:p>
              <a:endParaRPr lang="zh-CN" altLang="en-US"/>
            </a:p>
          </p:txBody>
        </p:sp>
        <p:sp>
          <p:nvSpPr>
            <p:cNvPr id="1095" name="Freeform 179"/>
            <p:cNvSpPr/>
            <p:nvPr userDrawn="1"/>
          </p:nvSpPr>
          <p:spPr>
            <a:xfrm>
              <a:off x="348" y="3254"/>
              <a:ext cx="86" cy="102"/>
            </a:xfrm>
            <a:custGeom>
              <a:avLst/>
              <a:gdLst/>
              <a:ahLst/>
              <a:cxnLst>
                <a:cxn ang="0">
                  <a:pos x="359" y="133"/>
                </a:cxn>
                <a:cxn ang="0">
                  <a:pos x="233" y="520"/>
                </a:cxn>
                <a:cxn ang="0">
                  <a:pos x="359" y="133"/>
                </a:cxn>
              </a:cxnLst>
              <a:pathLst>
                <a:path w="17" h="20">
                  <a:moveTo>
                    <a:pt x="14" y="5"/>
                  </a:moveTo>
                  <a:cubicBezTo>
                    <a:pt x="13" y="0"/>
                    <a:pt x="0" y="8"/>
                    <a:pt x="9" y="20"/>
                  </a:cubicBezTo>
                  <a:cubicBezTo>
                    <a:pt x="9" y="20"/>
                    <a:pt x="17" y="17"/>
                    <a:pt x="14" y="5"/>
                  </a:cubicBezTo>
                  <a:close/>
                </a:path>
              </a:pathLst>
            </a:custGeom>
            <a:solidFill>
              <a:schemeClr val="accent2">
                <a:alpha val="100000"/>
              </a:schemeClr>
            </a:solidFill>
            <a:ln w="0">
              <a:noFill/>
            </a:ln>
          </p:spPr>
          <p:txBody>
            <a:bodyPr/>
            <a:p>
              <a:endParaRPr lang="zh-CN" altLang="en-US"/>
            </a:p>
          </p:txBody>
        </p:sp>
        <p:sp>
          <p:nvSpPr>
            <p:cNvPr id="1096" name="Freeform 180"/>
            <p:cNvSpPr/>
            <p:nvPr userDrawn="1"/>
          </p:nvSpPr>
          <p:spPr>
            <a:xfrm>
              <a:off x="267" y="3295"/>
              <a:ext cx="76" cy="136"/>
            </a:xfrm>
            <a:custGeom>
              <a:avLst/>
              <a:gdLst/>
              <a:ahLst/>
              <a:cxnLst>
                <a:cxn ang="0">
                  <a:pos x="177" y="252"/>
                </a:cxn>
                <a:cxn ang="0">
                  <a:pos x="101" y="635"/>
                </a:cxn>
                <a:cxn ang="0">
                  <a:pos x="385" y="408"/>
                </a:cxn>
                <a:cxn ang="0">
                  <a:pos x="334" y="201"/>
                </a:cxn>
                <a:cxn ang="0">
                  <a:pos x="177" y="252"/>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alpha val="100000"/>
              </a:schemeClr>
            </a:solidFill>
            <a:ln w="0">
              <a:noFill/>
            </a:ln>
          </p:spPr>
          <p:txBody>
            <a:bodyPr/>
            <a:p>
              <a:endParaRPr lang="zh-CN" altLang="en-US"/>
            </a:p>
          </p:txBody>
        </p:sp>
        <p:sp>
          <p:nvSpPr>
            <p:cNvPr id="1097" name="Freeform 181"/>
            <p:cNvSpPr/>
            <p:nvPr userDrawn="1"/>
          </p:nvSpPr>
          <p:spPr>
            <a:xfrm>
              <a:off x="222" y="3022"/>
              <a:ext cx="243" cy="116"/>
            </a:xfrm>
            <a:custGeom>
              <a:avLst/>
              <a:gdLst/>
              <a:ahLst/>
              <a:cxnLst>
                <a:cxn ang="0">
                  <a:pos x="1028" y="50"/>
                </a:cxn>
                <a:cxn ang="0">
                  <a:pos x="233" y="25"/>
                </a:cxn>
                <a:cxn ang="0">
                  <a:pos x="25" y="227"/>
                </a:cxn>
                <a:cxn ang="0">
                  <a:pos x="562" y="535"/>
                </a:cxn>
                <a:cxn ang="0">
                  <a:pos x="871" y="509"/>
                </a:cxn>
                <a:cxn ang="0">
                  <a:pos x="1028" y="484"/>
                </a:cxn>
                <a:cxn ang="0">
                  <a:pos x="1028" y="50"/>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alpha val="100000"/>
              </a:schemeClr>
            </a:solidFill>
            <a:ln w="0">
              <a:noFill/>
            </a:ln>
          </p:spPr>
          <p:txBody>
            <a:bodyPr/>
            <a:p>
              <a:endParaRPr lang="zh-CN" altLang="en-US"/>
            </a:p>
          </p:txBody>
        </p:sp>
        <p:sp>
          <p:nvSpPr>
            <p:cNvPr id="1098" name="Freeform 182"/>
            <p:cNvSpPr/>
            <p:nvPr userDrawn="1"/>
          </p:nvSpPr>
          <p:spPr>
            <a:xfrm>
              <a:off x="500" y="3345"/>
              <a:ext cx="177" cy="187"/>
            </a:xfrm>
            <a:custGeom>
              <a:avLst/>
              <a:gdLst/>
              <a:ahLst/>
              <a:cxnLst>
                <a:cxn ang="0">
                  <a:pos x="612" y="51"/>
                </a:cxn>
                <a:cxn ang="0">
                  <a:pos x="283" y="51"/>
                </a:cxn>
                <a:cxn ang="0">
                  <a:pos x="101" y="510"/>
                </a:cxn>
                <a:cxn ang="0">
                  <a:pos x="718" y="561"/>
                </a:cxn>
                <a:cxn ang="0">
                  <a:pos x="612" y="51"/>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alpha val="100000"/>
              </a:schemeClr>
            </a:solidFill>
            <a:ln w="0">
              <a:noFill/>
            </a:ln>
          </p:spPr>
          <p:txBody>
            <a:bodyPr/>
            <a:p>
              <a:endParaRPr lang="zh-CN" altLang="en-US"/>
            </a:p>
          </p:txBody>
        </p:sp>
        <p:sp>
          <p:nvSpPr>
            <p:cNvPr id="1099" name="Freeform 183"/>
            <p:cNvSpPr/>
            <p:nvPr userDrawn="1"/>
          </p:nvSpPr>
          <p:spPr>
            <a:xfrm>
              <a:off x="905" y="3158"/>
              <a:ext cx="177" cy="36"/>
            </a:xfrm>
            <a:custGeom>
              <a:avLst/>
              <a:gdLst/>
              <a:ahLst/>
              <a:cxnLst>
                <a:cxn ang="0">
                  <a:pos x="126" y="0"/>
                </a:cxn>
                <a:cxn ang="0">
                  <a:pos x="359" y="134"/>
                </a:cxn>
                <a:cxn ang="0">
                  <a:pos x="126" y="0"/>
                </a:cxn>
              </a:cxnLst>
              <a:pathLst>
                <a:path w="35" h="7">
                  <a:moveTo>
                    <a:pt x="5" y="0"/>
                  </a:moveTo>
                  <a:cubicBezTo>
                    <a:pt x="0" y="0"/>
                    <a:pt x="7" y="7"/>
                    <a:pt x="14" y="5"/>
                  </a:cubicBezTo>
                  <a:cubicBezTo>
                    <a:pt x="35" y="1"/>
                    <a:pt x="5" y="0"/>
                    <a:pt x="5" y="0"/>
                  </a:cubicBezTo>
                  <a:close/>
                </a:path>
              </a:pathLst>
            </a:custGeom>
            <a:solidFill>
              <a:schemeClr val="accent2">
                <a:alpha val="100000"/>
              </a:schemeClr>
            </a:solidFill>
            <a:ln w="0">
              <a:noFill/>
            </a:ln>
          </p:spPr>
          <p:txBody>
            <a:bodyPr/>
            <a:p>
              <a:endParaRPr lang="zh-CN" altLang="en-US"/>
            </a:p>
          </p:txBody>
        </p:sp>
        <p:sp>
          <p:nvSpPr>
            <p:cNvPr id="1100" name="Freeform 184"/>
            <p:cNvSpPr/>
            <p:nvPr userDrawn="1"/>
          </p:nvSpPr>
          <p:spPr>
            <a:xfrm>
              <a:off x="965" y="3153"/>
              <a:ext cx="137" cy="81"/>
            </a:xfrm>
            <a:custGeom>
              <a:avLst/>
              <a:gdLst/>
              <a:ahLst/>
              <a:cxnLst>
                <a:cxn ang="0">
                  <a:pos x="183" y="334"/>
                </a:cxn>
                <a:cxn ang="0">
                  <a:pos x="644" y="152"/>
                </a:cxn>
                <a:cxn ang="0">
                  <a:pos x="436" y="25"/>
                </a:cxn>
                <a:cxn ang="0">
                  <a:pos x="183" y="284"/>
                </a:cxn>
                <a:cxn ang="0">
                  <a:pos x="183" y="334"/>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alpha val="100000"/>
              </a:schemeClr>
            </a:solidFill>
            <a:ln w="0">
              <a:noFill/>
            </a:ln>
          </p:spPr>
          <p:txBody>
            <a:bodyPr/>
            <a:p>
              <a:endParaRPr lang="zh-CN" altLang="en-US"/>
            </a:p>
          </p:txBody>
        </p:sp>
        <p:sp>
          <p:nvSpPr>
            <p:cNvPr id="1101" name="Freeform 185"/>
            <p:cNvSpPr/>
            <p:nvPr userDrawn="1"/>
          </p:nvSpPr>
          <p:spPr>
            <a:xfrm>
              <a:off x="960" y="3204"/>
              <a:ext cx="177" cy="86"/>
            </a:xfrm>
            <a:custGeom>
              <a:avLst/>
              <a:gdLst/>
              <a:ahLst/>
              <a:cxnLst>
                <a:cxn ang="0">
                  <a:pos x="637" y="152"/>
                </a:cxn>
                <a:cxn ang="0">
                  <a:pos x="202" y="258"/>
                </a:cxn>
                <a:cxn ang="0">
                  <a:pos x="152" y="334"/>
                </a:cxn>
                <a:cxn ang="0">
                  <a:pos x="693" y="309"/>
                </a:cxn>
                <a:cxn ang="0">
                  <a:pos x="637" y="152"/>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alpha val="100000"/>
              </a:schemeClr>
            </a:solidFill>
            <a:ln w="0">
              <a:noFill/>
            </a:ln>
          </p:spPr>
          <p:txBody>
            <a:bodyPr/>
            <a:p>
              <a:endParaRPr lang="zh-CN" altLang="en-US"/>
            </a:p>
          </p:txBody>
        </p:sp>
        <p:sp>
          <p:nvSpPr>
            <p:cNvPr id="1102" name="Freeform 186"/>
            <p:cNvSpPr/>
            <p:nvPr userDrawn="1"/>
          </p:nvSpPr>
          <p:spPr>
            <a:xfrm>
              <a:off x="844" y="3285"/>
              <a:ext cx="248" cy="60"/>
            </a:xfrm>
            <a:custGeom>
              <a:avLst/>
              <a:gdLst/>
              <a:ahLst/>
              <a:cxnLst>
                <a:cxn ang="0">
                  <a:pos x="1022" y="75"/>
                </a:cxn>
                <a:cxn ang="0">
                  <a:pos x="744" y="25"/>
                </a:cxn>
                <a:cxn ang="0">
                  <a:pos x="177" y="0"/>
                </a:cxn>
                <a:cxn ang="0">
                  <a:pos x="51" y="125"/>
                </a:cxn>
                <a:cxn ang="0">
                  <a:pos x="511" y="200"/>
                </a:cxn>
                <a:cxn ang="0">
                  <a:pos x="1053" y="200"/>
                </a:cxn>
                <a:cxn ang="0">
                  <a:pos x="1022" y="75"/>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alpha val="100000"/>
              </a:schemeClr>
            </a:solidFill>
            <a:ln w="0">
              <a:noFill/>
            </a:ln>
          </p:spPr>
          <p:txBody>
            <a:bodyPr/>
            <a:p>
              <a:endParaRPr lang="zh-CN" altLang="en-US"/>
            </a:p>
          </p:txBody>
        </p:sp>
        <p:sp>
          <p:nvSpPr>
            <p:cNvPr id="1103" name="Freeform 187"/>
            <p:cNvSpPr/>
            <p:nvPr userDrawn="1"/>
          </p:nvSpPr>
          <p:spPr>
            <a:xfrm>
              <a:off x="869" y="3340"/>
              <a:ext cx="203" cy="56"/>
            </a:xfrm>
            <a:custGeom>
              <a:avLst/>
              <a:gdLst/>
              <a:ahLst/>
              <a:cxnLst>
                <a:cxn ang="0">
                  <a:pos x="954" y="51"/>
                </a:cxn>
                <a:cxn ang="0">
                  <a:pos x="670" y="102"/>
                </a:cxn>
                <a:cxn ang="0">
                  <a:pos x="335" y="76"/>
                </a:cxn>
                <a:cxn ang="0">
                  <a:pos x="25" y="51"/>
                </a:cxn>
                <a:cxn ang="0">
                  <a:pos x="903" y="209"/>
                </a:cxn>
                <a:cxn ang="0">
                  <a:pos x="954" y="51"/>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alpha val="100000"/>
              </a:schemeClr>
            </a:solidFill>
            <a:ln w="0">
              <a:noFill/>
            </a:ln>
          </p:spPr>
          <p:txBody>
            <a:bodyPr/>
            <a:p>
              <a:endParaRPr lang="zh-CN" altLang="en-US"/>
            </a:p>
          </p:txBody>
        </p:sp>
        <p:sp>
          <p:nvSpPr>
            <p:cNvPr id="1104" name="Freeform 188"/>
            <p:cNvSpPr/>
            <p:nvPr userDrawn="1"/>
          </p:nvSpPr>
          <p:spPr>
            <a:xfrm>
              <a:off x="859" y="3386"/>
              <a:ext cx="207" cy="172"/>
            </a:xfrm>
            <a:custGeom>
              <a:avLst/>
              <a:gdLst/>
              <a:ahLst/>
              <a:cxnLst>
                <a:cxn ang="0">
                  <a:pos x="712" y="233"/>
                </a:cxn>
                <a:cxn ang="0">
                  <a:pos x="333" y="152"/>
                </a:cxn>
                <a:cxn ang="0">
                  <a:pos x="101" y="384"/>
                </a:cxn>
                <a:cxn ang="0">
                  <a:pos x="25" y="486"/>
                </a:cxn>
                <a:cxn ang="0">
                  <a:pos x="227" y="486"/>
                </a:cxn>
                <a:cxn ang="0">
                  <a:pos x="434" y="693"/>
                </a:cxn>
                <a:cxn ang="0">
                  <a:pos x="535" y="769"/>
                </a:cxn>
                <a:cxn ang="0">
                  <a:pos x="737" y="486"/>
                </a:cxn>
                <a:cxn ang="0">
                  <a:pos x="995" y="486"/>
                </a:cxn>
                <a:cxn ang="0">
                  <a:pos x="712" y="233"/>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alpha val="100000"/>
              </a:schemeClr>
            </a:solidFill>
            <a:ln w="0">
              <a:noFill/>
            </a:ln>
          </p:spPr>
          <p:txBody>
            <a:bodyPr/>
            <a:p>
              <a:endParaRPr lang="zh-CN" altLang="en-US"/>
            </a:p>
          </p:txBody>
        </p:sp>
        <p:sp>
          <p:nvSpPr>
            <p:cNvPr id="1105" name="Freeform 189"/>
            <p:cNvSpPr/>
            <p:nvPr userDrawn="1"/>
          </p:nvSpPr>
          <p:spPr>
            <a:xfrm>
              <a:off x="996" y="3305"/>
              <a:ext cx="126" cy="318"/>
            </a:xfrm>
            <a:custGeom>
              <a:avLst/>
              <a:gdLst/>
              <a:ahLst/>
              <a:cxnLst>
                <a:cxn ang="0">
                  <a:pos x="559" y="50"/>
                </a:cxn>
                <a:cxn ang="0">
                  <a:pos x="459" y="434"/>
                </a:cxn>
                <a:cxn ang="0">
                  <a:pos x="176" y="510"/>
                </a:cxn>
                <a:cxn ang="0">
                  <a:pos x="176" y="586"/>
                </a:cxn>
                <a:cxn ang="0">
                  <a:pos x="433" y="868"/>
                </a:cxn>
                <a:cxn ang="0">
                  <a:pos x="302" y="1146"/>
                </a:cxn>
                <a:cxn ang="0">
                  <a:pos x="0" y="1403"/>
                </a:cxn>
                <a:cxn ang="0">
                  <a:pos x="126" y="1479"/>
                </a:cxn>
                <a:cxn ang="0">
                  <a:pos x="408" y="1580"/>
                </a:cxn>
                <a:cxn ang="0">
                  <a:pos x="585" y="1454"/>
                </a:cxn>
                <a:cxn ang="0">
                  <a:pos x="635" y="358"/>
                </a:cxn>
                <a:cxn ang="0">
                  <a:pos x="635" y="50"/>
                </a:cxn>
                <a:cxn ang="0">
                  <a:pos x="559" y="50"/>
                </a:cxn>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alpha val="100000"/>
              </a:schemeClr>
            </a:solidFill>
            <a:ln w="0">
              <a:noFill/>
            </a:ln>
          </p:spPr>
          <p:txBody>
            <a:bodyPr/>
            <a:p>
              <a:endParaRPr lang="zh-CN" altLang="en-US"/>
            </a:p>
          </p:txBody>
        </p:sp>
      </p:grpSp>
      <p:grpSp>
        <p:nvGrpSpPr>
          <p:cNvPr id="1030" name="Group 190"/>
          <p:cNvGrpSpPr/>
          <p:nvPr/>
        </p:nvGrpSpPr>
        <p:grpSpPr>
          <a:xfrm>
            <a:off x="381000" y="3962400"/>
            <a:ext cx="533400" cy="492125"/>
            <a:chOff x="96" y="2784"/>
            <a:chExt cx="1062" cy="981"/>
          </a:xfrm>
        </p:grpSpPr>
        <p:sp>
          <p:nvSpPr>
            <p:cNvPr id="1080" name="Freeform 191"/>
            <p:cNvSpPr/>
            <p:nvPr userDrawn="1"/>
          </p:nvSpPr>
          <p:spPr>
            <a:xfrm>
              <a:off x="121" y="2784"/>
              <a:ext cx="207" cy="81"/>
            </a:xfrm>
            <a:custGeom>
              <a:avLst/>
              <a:gdLst/>
              <a:ahLst/>
              <a:cxnLst>
                <a:cxn ang="0">
                  <a:pos x="762" y="309"/>
                </a:cxn>
                <a:cxn ang="0">
                  <a:pos x="944" y="258"/>
                </a:cxn>
                <a:cxn ang="0">
                  <a:pos x="969" y="233"/>
                </a:cxn>
                <a:cxn ang="0">
                  <a:pos x="793" y="25"/>
                </a:cxn>
                <a:cxn ang="0">
                  <a:pos x="202" y="284"/>
                </a:cxn>
                <a:cxn ang="0">
                  <a:pos x="762" y="309"/>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alpha val="100000"/>
              </a:schemeClr>
            </a:solidFill>
            <a:ln w="0">
              <a:noFill/>
            </a:ln>
          </p:spPr>
          <p:txBody>
            <a:bodyPr/>
            <a:p>
              <a:endParaRPr lang="zh-CN" altLang="en-US"/>
            </a:p>
          </p:txBody>
        </p:sp>
        <p:sp>
          <p:nvSpPr>
            <p:cNvPr id="1081" name="Freeform 192"/>
            <p:cNvSpPr>
              <a:spLocks noEditPoints="1"/>
            </p:cNvSpPr>
            <p:nvPr userDrawn="1"/>
          </p:nvSpPr>
          <p:spPr>
            <a:xfrm>
              <a:off x="96" y="2789"/>
              <a:ext cx="1062" cy="976"/>
            </a:xfrm>
            <a:custGeom>
              <a:avLst/>
              <a:gdLst/>
              <a:ahLst/>
              <a:cxnLst>
                <a:cxn ang="0">
                  <a:pos x="4167" y="3965"/>
                </a:cxn>
                <a:cxn ang="0">
                  <a:pos x="3889" y="3196"/>
                </a:cxn>
                <a:cxn ang="0">
                  <a:pos x="3631" y="2534"/>
                </a:cxn>
                <a:cxn ang="0">
                  <a:pos x="4218" y="2377"/>
                </a:cxn>
                <a:cxn ang="0">
                  <a:pos x="3732" y="2099"/>
                </a:cxn>
                <a:cxn ang="0">
                  <a:pos x="4015" y="2124"/>
                </a:cxn>
                <a:cxn ang="0">
                  <a:pos x="4015" y="1967"/>
                </a:cxn>
                <a:cxn ang="0">
                  <a:pos x="3454" y="1992"/>
                </a:cxn>
                <a:cxn ang="0">
                  <a:pos x="3272" y="3196"/>
                </a:cxn>
                <a:cxn ang="0">
                  <a:pos x="3171" y="2149"/>
                </a:cxn>
                <a:cxn ang="0">
                  <a:pos x="3019" y="1714"/>
                </a:cxn>
                <a:cxn ang="0">
                  <a:pos x="3171" y="1305"/>
                </a:cxn>
                <a:cxn ang="0">
                  <a:pos x="3095" y="946"/>
                </a:cxn>
                <a:cxn ang="0">
                  <a:pos x="3044" y="612"/>
                </a:cxn>
                <a:cxn ang="0">
                  <a:pos x="3378" y="996"/>
                </a:cxn>
                <a:cxn ang="0">
                  <a:pos x="3813" y="460"/>
                </a:cxn>
                <a:cxn ang="0">
                  <a:pos x="3757" y="920"/>
                </a:cxn>
                <a:cxn ang="0">
                  <a:pos x="3656" y="1229"/>
                </a:cxn>
                <a:cxn ang="0">
                  <a:pos x="3682" y="1714"/>
                </a:cxn>
                <a:cxn ang="0">
                  <a:pos x="5087" y="743"/>
                </a:cxn>
                <a:cxn ang="0">
                  <a:pos x="2301" y="25"/>
                </a:cxn>
                <a:cxn ang="0">
                  <a:pos x="1431" y="202"/>
                </a:cxn>
                <a:cxn ang="0">
                  <a:pos x="2175" y="308"/>
                </a:cxn>
                <a:cxn ang="0">
                  <a:pos x="1532" y="561"/>
                </a:cxn>
                <a:cxn ang="0">
                  <a:pos x="1482" y="743"/>
                </a:cxn>
                <a:cxn ang="0">
                  <a:pos x="971" y="435"/>
                </a:cxn>
                <a:cxn ang="0">
                  <a:pos x="334" y="2943"/>
                </a:cxn>
                <a:cxn ang="0">
                  <a:pos x="1558" y="3732"/>
                </a:cxn>
                <a:cxn ang="0">
                  <a:pos x="1153" y="3403"/>
                </a:cxn>
                <a:cxn ang="0">
                  <a:pos x="895" y="3707"/>
                </a:cxn>
                <a:cxn ang="0">
                  <a:pos x="819" y="3272"/>
                </a:cxn>
                <a:cxn ang="0">
                  <a:pos x="1178" y="2200"/>
                </a:cxn>
                <a:cxn ang="0">
                  <a:pos x="1714" y="2124"/>
                </a:cxn>
                <a:cxn ang="0">
                  <a:pos x="1816" y="2427"/>
                </a:cxn>
                <a:cxn ang="0">
                  <a:pos x="1558" y="3095"/>
                </a:cxn>
                <a:cxn ang="0">
                  <a:pos x="2326" y="4602"/>
                </a:cxn>
                <a:cxn ang="0">
                  <a:pos x="4759" y="4243"/>
                </a:cxn>
                <a:cxn ang="0">
                  <a:pos x="4653" y="1689"/>
                </a:cxn>
                <a:cxn ang="0">
                  <a:pos x="4218" y="1532"/>
                </a:cxn>
                <a:cxn ang="0">
                  <a:pos x="2888" y="1558"/>
                </a:cxn>
                <a:cxn ang="0">
                  <a:pos x="2761" y="2225"/>
                </a:cxn>
                <a:cxn ang="0">
                  <a:pos x="2918" y="1279"/>
                </a:cxn>
                <a:cxn ang="0">
                  <a:pos x="2276" y="662"/>
                </a:cxn>
                <a:cxn ang="0">
                  <a:pos x="2685" y="895"/>
                </a:cxn>
                <a:cxn ang="0">
                  <a:pos x="1558" y="1841"/>
                </a:cxn>
                <a:cxn ang="0">
                  <a:pos x="612" y="946"/>
                </a:cxn>
                <a:cxn ang="0">
                  <a:pos x="1740" y="1022"/>
                </a:cxn>
                <a:cxn ang="0">
                  <a:pos x="2023" y="1022"/>
                </a:cxn>
                <a:cxn ang="0">
                  <a:pos x="2761" y="1153"/>
                </a:cxn>
                <a:cxn ang="0">
                  <a:pos x="2534" y="2377"/>
                </a:cxn>
                <a:cxn ang="0">
                  <a:pos x="2377" y="1305"/>
                </a:cxn>
                <a:cxn ang="0">
                  <a:pos x="1558" y="1841"/>
                </a:cxn>
                <a:cxn ang="0">
                  <a:pos x="2048" y="2099"/>
                </a:cxn>
                <a:cxn ang="0">
                  <a:pos x="2250" y="1482"/>
                </a:cxn>
                <a:cxn ang="0">
                  <a:pos x="2609" y="3707"/>
                </a:cxn>
                <a:cxn ang="0">
                  <a:pos x="2099" y="2453"/>
                </a:cxn>
                <a:cxn ang="0">
                  <a:pos x="2994" y="2711"/>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alpha val="100000"/>
              </a:schemeClr>
            </a:solidFill>
            <a:ln w="0">
              <a:noFill/>
            </a:ln>
          </p:spPr>
          <p:txBody>
            <a:bodyPr/>
            <a:p>
              <a:endParaRPr lang="zh-CN" altLang="en-US"/>
            </a:p>
          </p:txBody>
        </p:sp>
        <p:sp>
          <p:nvSpPr>
            <p:cNvPr id="1082" name="Freeform 193"/>
            <p:cNvSpPr/>
            <p:nvPr userDrawn="1"/>
          </p:nvSpPr>
          <p:spPr>
            <a:xfrm>
              <a:off x="348" y="3254"/>
              <a:ext cx="86" cy="102"/>
            </a:xfrm>
            <a:custGeom>
              <a:avLst/>
              <a:gdLst/>
              <a:ahLst/>
              <a:cxnLst>
                <a:cxn ang="0">
                  <a:pos x="359" y="133"/>
                </a:cxn>
                <a:cxn ang="0">
                  <a:pos x="233" y="520"/>
                </a:cxn>
                <a:cxn ang="0">
                  <a:pos x="359" y="133"/>
                </a:cxn>
              </a:cxnLst>
              <a:pathLst>
                <a:path w="17" h="20">
                  <a:moveTo>
                    <a:pt x="14" y="5"/>
                  </a:moveTo>
                  <a:cubicBezTo>
                    <a:pt x="13" y="0"/>
                    <a:pt x="0" y="8"/>
                    <a:pt x="9" y="20"/>
                  </a:cubicBezTo>
                  <a:cubicBezTo>
                    <a:pt x="9" y="20"/>
                    <a:pt x="17" y="17"/>
                    <a:pt x="14" y="5"/>
                  </a:cubicBezTo>
                  <a:close/>
                </a:path>
              </a:pathLst>
            </a:custGeom>
            <a:solidFill>
              <a:schemeClr val="accent2">
                <a:alpha val="100000"/>
              </a:schemeClr>
            </a:solidFill>
            <a:ln w="0">
              <a:noFill/>
            </a:ln>
          </p:spPr>
          <p:txBody>
            <a:bodyPr/>
            <a:p>
              <a:endParaRPr lang="zh-CN" altLang="en-US"/>
            </a:p>
          </p:txBody>
        </p:sp>
        <p:sp>
          <p:nvSpPr>
            <p:cNvPr id="1083" name="Freeform 194"/>
            <p:cNvSpPr/>
            <p:nvPr userDrawn="1"/>
          </p:nvSpPr>
          <p:spPr>
            <a:xfrm>
              <a:off x="267" y="3295"/>
              <a:ext cx="76" cy="136"/>
            </a:xfrm>
            <a:custGeom>
              <a:avLst/>
              <a:gdLst/>
              <a:ahLst/>
              <a:cxnLst>
                <a:cxn ang="0">
                  <a:pos x="177" y="252"/>
                </a:cxn>
                <a:cxn ang="0">
                  <a:pos x="101" y="635"/>
                </a:cxn>
                <a:cxn ang="0">
                  <a:pos x="385" y="408"/>
                </a:cxn>
                <a:cxn ang="0">
                  <a:pos x="334" y="201"/>
                </a:cxn>
                <a:cxn ang="0">
                  <a:pos x="177" y="252"/>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alpha val="100000"/>
              </a:schemeClr>
            </a:solidFill>
            <a:ln w="0">
              <a:noFill/>
            </a:ln>
          </p:spPr>
          <p:txBody>
            <a:bodyPr/>
            <a:p>
              <a:endParaRPr lang="zh-CN" altLang="en-US"/>
            </a:p>
          </p:txBody>
        </p:sp>
        <p:sp>
          <p:nvSpPr>
            <p:cNvPr id="1084" name="Freeform 195"/>
            <p:cNvSpPr/>
            <p:nvPr userDrawn="1"/>
          </p:nvSpPr>
          <p:spPr>
            <a:xfrm>
              <a:off x="222" y="3022"/>
              <a:ext cx="243" cy="116"/>
            </a:xfrm>
            <a:custGeom>
              <a:avLst/>
              <a:gdLst/>
              <a:ahLst/>
              <a:cxnLst>
                <a:cxn ang="0">
                  <a:pos x="1028" y="50"/>
                </a:cxn>
                <a:cxn ang="0">
                  <a:pos x="233" y="25"/>
                </a:cxn>
                <a:cxn ang="0">
                  <a:pos x="25" y="227"/>
                </a:cxn>
                <a:cxn ang="0">
                  <a:pos x="562" y="535"/>
                </a:cxn>
                <a:cxn ang="0">
                  <a:pos x="871" y="509"/>
                </a:cxn>
                <a:cxn ang="0">
                  <a:pos x="1028" y="484"/>
                </a:cxn>
                <a:cxn ang="0">
                  <a:pos x="1028" y="50"/>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alpha val="100000"/>
              </a:schemeClr>
            </a:solidFill>
            <a:ln w="0">
              <a:noFill/>
            </a:ln>
          </p:spPr>
          <p:txBody>
            <a:bodyPr/>
            <a:p>
              <a:endParaRPr lang="zh-CN" altLang="en-US"/>
            </a:p>
          </p:txBody>
        </p:sp>
        <p:sp>
          <p:nvSpPr>
            <p:cNvPr id="1085" name="Freeform 196"/>
            <p:cNvSpPr/>
            <p:nvPr userDrawn="1"/>
          </p:nvSpPr>
          <p:spPr>
            <a:xfrm>
              <a:off x="500" y="3345"/>
              <a:ext cx="177" cy="187"/>
            </a:xfrm>
            <a:custGeom>
              <a:avLst/>
              <a:gdLst/>
              <a:ahLst/>
              <a:cxnLst>
                <a:cxn ang="0">
                  <a:pos x="612" y="51"/>
                </a:cxn>
                <a:cxn ang="0">
                  <a:pos x="283" y="51"/>
                </a:cxn>
                <a:cxn ang="0">
                  <a:pos x="101" y="510"/>
                </a:cxn>
                <a:cxn ang="0">
                  <a:pos x="718" y="561"/>
                </a:cxn>
                <a:cxn ang="0">
                  <a:pos x="612" y="51"/>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alpha val="100000"/>
              </a:schemeClr>
            </a:solidFill>
            <a:ln w="0">
              <a:noFill/>
            </a:ln>
          </p:spPr>
          <p:txBody>
            <a:bodyPr/>
            <a:p>
              <a:endParaRPr lang="zh-CN" altLang="en-US"/>
            </a:p>
          </p:txBody>
        </p:sp>
        <p:sp>
          <p:nvSpPr>
            <p:cNvPr id="1086" name="Freeform 197"/>
            <p:cNvSpPr/>
            <p:nvPr userDrawn="1"/>
          </p:nvSpPr>
          <p:spPr>
            <a:xfrm>
              <a:off x="905" y="3158"/>
              <a:ext cx="177" cy="36"/>
            </a:xfrm>
            <a:custGeom>
              <a:avLst/>
              <a:gdLst/>
              <a:ahLst/>
              <a:cxnLst>
                <a:cxn ang="0">
                  <a:pos x="126" y="0"/>
                </a:cxn>
                <a:cxn ang="0">
                  <a:pos x="359" y="134"/>
                </a:cxn>
                <a:cxn ang="0">
                  <a:pos x="126" y="0"/>
                </a:cxn>
              </a:cxnLst>
              <a:pathLst>
                <a:path w="35" h="7">
                  <a:moveTo>
                    <a:pt x="5" y="0"/>
                  </a:moveTo>
                  <a:cubicBezTo>
                    <a:pt x="0" y="0"/>
                    <a:pt x="7" y="7"/>
                    <a:pt x="14" y="5"/>
                  </a:cubicBezTo>
                  <a:cubicBezTo>
                    <a:pt x="35" y="1"/>
                    <a:pt x="5" y="0"/>
                    <a:pt x="5" y="0"/>
                  </a:cubicBezTo>
                  <a:close/>
                </a:path>
              </a:pathLst>
            </a:custGeom>
            <a:solidFill>
              <a:schemeClr val="accent2">
                <a:alpha val="100000"/>
              </a:schemeClr>
            </a:solidFill>
            <a:ln w="0">
              <a:noFill/>
            </a:ln>
          </p:spPr>
          <p:txBody>
            <a:bodyPr/>
            <a:p>
              <a:endParaRPr lang="zh-CN" altLang="en-US"/>
            </a:p>
          </p:txBody>
        </p:sp>
        <p:sp>
          <p:nvSpPr>
            <p:cNvPr id="1087" name="Freeform 198"/>
            <p:cNvSpPr/>
            <p:nvPr userDrawn="1"/>
          </p:nvSpPr>
          <p:spPr>
            <a:xfrm>
              <a:off x="965" y="3153"/>
              <a:ext cx="137" cy="81"/>
            </a:xfrm>
            <a:custGeom>
              <a:avLst/>
              <a:gdLst/>
              <a:ahLst/>
              <a:cxnLst>
                <a:cxn ang="0">
                  <a:pos x="183" y="334"/>
                </a:cxn>
                <a:cxn ang="0">
                  <a:pos x="644" y="152"/>
                </a:cxn>
                <a:cxn ang="0">
                  <a:pos x="436" y="25"/>
                </a:cxn>
                <a:cxn ang="0">
                  <a:pos x="183" y="284"/>
                </a:cxn>
                <a:cxn ang="0">
                  <a:pos x="183" y="334"/>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alpha val="100000"/>
              </a:schemeClr>
            </a:solidFill>
            <a:ln w="0">
              <a:noFill/>
            </a:ln>
          </p:spPr>
          <p:txBody>
            <a:bodyPr/>
            <a:p>
              <a:endParaRPr lang="zh-CN" altLang="en-US"/>
            </a:p>
          </p:txBody>
        </p:sp>
        <p:sp>
          <p:nvSpPr>
            <p:cNvPr id="1088" name="Freeform 199"/>
            <p:cNvSpPr/>
            <p:nvPr userDrawn="1"/>
          </p:nvSpPr>
          <p:spPr>
            <a:xfrm>
              <a:off x="960" y="3204"/>
              <a:ext cx="177" cy="86"/>
            </a:xfrm>
            <a:custGeom>
              <a:avLst/>
              <a:gdLst/>
              <a:ahLst/>
              <a:cxnLst>
                <a:cxn ang="0">
                  <a:pos x="637" y="152"/>
                </a:cxn>
                <a:cxn ang="0">
                  <a:pos x="202" y="258"/>
                </a:cxn>
                <a:cxn ang="0">
                  <a:pos x="152" y="334"/>
                </a:cxn>
                <a:cxn ang="0">
                  <a:pos x="693" y="309"/>
                </a:cxn>
                <a:cxn ang="0">
                  <a:pos x="637" y="152"/>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alpha val="100000"/>
              </a:schemeClr>
            </a:solidFill>
            <a:ln w="0">
              <a:noFill/>
            </a:ln>
          </p:spPr>
          <p:txBody>
            <a:bodyPr/>
            <a:p>
              <a:endParaRPr lang="zh-CN" altLang="en-US"/>
            </a:p>
          </p:txBody>
        </p:sp>
        <p:sp>
          <p:nvSpPr>
            <p:cNvPr id="1089" name="Freeform 200"/>
            <p:cNvSpPr/>
            <p:nvPr userDrawn="1"/>
          </p:nvSpPr>
          <p:spPr>
            <a:xfrm>
              <a:off x="844" y="3285"/>
              <a:ext cx="248" cy="60"/>
            </a:xfrm>
            <a:custGeom>
              <a:avLst/>
              <a:gdLst/>
              <a:ahLst/>
              <a:cxnLst>
                <a:cxn ang="0">
                  <a:pos x="1022" y="75"/>
                </a:cxn>
                <a:cxn ang="0">
                  <a:pos x="744" y="25"/>
                </a:cxn>
                <a:cxn ang="0">
                  <a:pos x="177" y="0"/>
                </a:cxn>
                <a:cxn ang="0">
                  <a:pos x="51" y="125"/>
                </a:cxn>
                <a:cxn ang="0">
                  <a:pos x="511" y="200"/>
                </a:cxn>
                <a:cxn ang="0">
                  <a:pos x="1053" y="200"/>
                </a:cxn>
                <a:cxn ang="0">
                  <a:pos x="1022" y="75"/>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alpha val="100000"/>
              </a:schemeClr>
            </a:solidFill>
            <a:ln w="0">
              <a:noFill/>
            </a:ln>
          </p:spPr>
          <p:txBody>
            <a:bodyPr/>
            <a:p>
              <a:endParaRPr lang="zh-CN" altLang="en-US"/>
            </a:p>
          </p:txBody>
        </p:sp>
        <p:sp>
          <p:nvSpPr>
            <p:cNvPr id="1090" name="Freeform 201"/>
            <p:cNvSpPr/>
            <p:nvPr userDrawn="1"/>
          </p:nvSpPr>
          <p:spPr>
            <a:xfrm>
              <a:off x="869" y="3340"/>
              <a:ext cx="203" cy="56"/>
            </a:xfrm>
            <a:custGeom>
              <a:avLst/>
              <a:gdLst/>
              <a:ahLst/>
              <a:cxnLst>
                <a:cxn ang="0">
                  <a:pos x="954" y="51"/>
                </a:cxn>
                <a:cxn ang="0">
                  <a:pos x="670" y="102"/>
                </a:cxn>
                <a:cxn ang="0">
                  <a:pos x="335" y="76"/>
                </a:cxn>
                <a:cxn ang="0">
                  <a:pos x="25" y="51"/>
                </a:cxn>
                <a:cxn ang="0">
                  <a:pos x="903" y="209"/>
                </a:cxn>
                <a:cxn ang="0">
                  <a:pos x="954" y="51"/>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alpha val="100000"/>
              </a:schemeClr>
            </a:solidFill>
            <a:ln w="0">
              <a:noFill/>
            </a:ln>
          </p:spPr>
          <p:txBody>
            <a:bodyPr/>
            <a:p>
              <a:endParaRPr lang="zh-CN" altLang="en-US"/>
            </a:p>
          </p:txBody>
        </p:sp>
        <p:sp>
          <p:nvSpPr>
            <p:cNvPr id="1091" name="Freeform 202"/>
            <p:cNvSpPr/>
            <p:nvPr userDrawn="1"/>
          </p:nvSpPr>
          <p:spPr>
            <a:xfrm>
              <a:off x="859" y="3386"/>
              <a:ext cx="207" cy="172"/>
            </a:xfrm>
            <a:custGeom>
              <a:avLst/>
              <a:gdLst/>
              <a:ahLst/>
              <a:cxnLst>
                <a:cxn ang="0">
                  <a:pos x="712" y="233"/>
                </a:cxn>
                <a:cxn ang="0">
                  <a:pos x="333" y="152"/>
                </a:cxn>
                <a:cxn ang="0">
                  <a:pos x="101" y="384"/>
                </a:cxn>
                <a:cxn ang="0">
                  <a:pos x="25" y="486"/>
                </a:cxn>
                <a:cxn ang="0">
                  <a:pos x="227" y="486"/>
                </a:cxn>
                <a:cxn ang="0">
                  <a:pos x="434" y="693"/>
                </a:cxn>
                <a:cxn ang="0">
                  <a:pos x="535" y="769"/>
                </a:cxn>
                <a:cxn ang="0">
                  <a:pos x="737" y="486"/>
                </a:cxn>
                <a:cxn ang="0">
                  <a:pos x="995" y="486"/>
                </a:cxn>
                <a:cxn ang="0">
                  <a:pos x="712" y="233"/>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alpha val="100000"/>
              </a:schemeClr>
            </a:solidFill>
            <a:ln w="0">
              <a:noFill/>
            </a:ln>
          </p:spPr>
          <p:txBody>
            <a:bodyPr/>
            <a:p>
              <a:endParaRPr lang="zh-CN" altLang="en-US"/>
            </a:p>
          </p:txBody>
        </p:sp>
        <p:sp>
          <p:nvSpPr>
            <p:cNvPr id="1092" name="Freeform 203"/>
            <p:cNvSpPr/>
            <p:nvPr userDrawn="1"/>
          </p:nvSpPr>
          <p:spPr>
            <a:xfrm>
              <a:off x="996" y="3305"/>
              <a:ext cx="126" cy="318"/>
            </a:xfrm>
            <a:custGeom>
              <a:avLst/>
              <a:gdLst/>
              <a:ahLst/>
              <a:cxnLst>
                <a:cxn ang="0">
                  <a:pos x="559" y="50"/>
                </a:cxn>
                <a:cxn ang="0">
                  <a:pos x="459" y="434"/>
                </a:cxn>
                <a:cxn ang="0">
                  <a:pos x="176" y="510"/>
                </a:cxn>
                <a:cxn ang="0">
                  <a:pos x="176" y="586"/>
                </a:cxn>
                <a:cxn ang="0">
                  <a:pos x="433" y="868"/>
                </a:cxn>
                <a:cxn ang="0">
                  <a:pos x="302" y="1146"/>
                </a:cxn>
                <a:cxn ang="0">
                  <a:pos x="0" y="1403"/>
                </a:cxn>
                <a:cxn ang="0">
                  <a:pos x="126" y="1479"/>
                </a:cxn>
                <a:cxn ang="0">
                  <a:pos x="408" y="1580"/>
                </a:cxn>
                <a:cxn ang="0">
                  <a:pos x="585" y="1454"/>
                </a:cxn>
                <a:cxn ang="0">
                  <a:pos x="635" y="358"/>
                </a:cxn>
                <a:cxn ang="0">
                  <a:pos x="635" y="50"/>
                </a:cxn>
                <a:cxn ang="0">
                  <a:pos x="559" y="50"/>
                </a:cxn>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alpha val="100000"/>
              </a:schemeClr>
            </a:solidFill>
            <a:ln w="0">
              <a:noFill/>
            </a:ln>
          </p:spPr>
          <p:txBody>
            <a:bodyPr/>
            <a:p>
              <a:endParaRPr lang="zh-CN" altLang="en-US"/>
            </a:p>
          </p:txBody>
        </p:sp>
      </p:grpSp>
      <p:grpSp>
        <p:nvGrpSpPr>
          <p:cNvPr id="1031" name="Group 204"/>
          <p:cNvGrpSpPr/>
          <p:nvPr/>
        </p:nvGrpSpPr>
        <p:grpSpPr>
          <a:xfrm>
            <a:off x="381000" y="5070475"/>
            <a:ext cx="533400" cy="492125"/>
            <a:chOff x="96" y="2784"/>
            <a:chExt cx="1062" cy="981"/>
          </a:xfrm>
        </p:grpSpPr>
        <p:sp>
          <p:nvSpPr>
            <p:cNvPr id="1067" name="Freeform 205"/>
            <p:cNvSpPr/>
            <p:nvPr userDrawn="1"/>
          </p:nvSpPr>
          <p:spPr>
            <a:xfrm>
              <a:off x="121" y="2784"/>
              <a:ext cx="207" cy="81"/>
            </a:xfrm>
            <a:custGeom>
              <a:avLst/>
              <a:gdLst/>
              <a:ahLst/>
              <a:cxnLst>
                <a:cxn ang="0">
                  <a:pos x="762" y="309"/>
                </a:cxn>
                <a:cxn ang="0">
                  <a:pos x="944" y="258"/>
                </a:cxn>
                <a:cxn ang="0">
                  <a:pos x="969" y="233"/>
                </a:cxn>
                <a:cxn ang="0">
                  <a:pos x="793" y="25"/>
                </a:cxn>
                <a:cxn ang="0">
                  <a:pos x="202" y="284"/>
                </a:cxn>
                <a:cxn ang="0">
                  <a:pos x="762" y="309"/>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alpha val="100000"/>
              </a:schemeClr>
            </a:solidFill>
            <a:ln w="0">
              <a:noFill/>
            </a:ln>
          </p:spPr>
          <p:txBody>
            <a:bodyPr/>
            <a:p>
              <a:endParaRPr lang="zh-CN" altLang="en-US"/>
            </a:p>
          </p:txBody>
        </p:sp>
        <p:sp>
          <p:nvSpPr>
            <p:cNvPr id="1068" name="Freeform 206"/>
            <p:cNvSpPr>
              <a:spLocks noEditPoints="1"/>
            </p:cNvSpPr>
            <p:nvPr userDrawn="1"/>
          </p:nvSpPr>
          <p:spPr>
            <a:xfrm>
              <a:off x="96" y="2789"/>
              <a:ext cx="1062" cy="976"/>
            </a:xfrm>
            <a:custGeom>
              <a:avLst/>
              <a:gdLst/>
              <a:ahLst/>
              <a:cxnLst>
                <a:cxn ang="0">
                  <a:pos x="4167" y="3965"/>
                </a:cxn>
                <a:cxn ang="0">
                  <a:pos x="3889" y="3196"/>
                </a:cxn>
                <a:cxn ang="0">
                  <a:pos x="3631" y="2534"/>
                </a:cxn>
                <a:cxn ang="0">
                  <a:pos x="4218" y="2377"/>
                </a:cxn>
                <a:cxn ang="0">
                  <a:pos x="3732" y="2099"/>
                </a:cxn>
                <a:cxn ang="0">
                  <a:pos x="4015" y="2124"/>
                </a:cxn>
                <a:cxn ang="0">
                  <a:pos x="4015" y="1967"/>
                </a:cxn>
                <a:cxn ang="0">
                  <a:pos x="3454" y="1992"/>
                </a:cxn>
                <a:cxn ang="0">
                  <a:pos x="3272" y="3196"/>
                </a:cxn>
                <a:cxn ang="0">
                  <a:pos x="3171" y="2149"/>
                </a:cxn>
                <a:cxn ang="0">
                  <a:pos x="3019" y="1714"/>
                </a:cxn>
                <a:cxn ang="0">
                  <a:pos x="3171" y="1305"/>
                </a:cxn>
                <a:cxn ang="0">
                  <a:pos x="3095" y="946"/>
                </a:cxn>
                <a:cxn ang="0">
                  <a:pos x="3044" y="612"/>
                </a:cxn>
                <a:cxn ang="0">
                  <a:pos x="3378" y="996"/>
                </a:cxn>
                <a:cxn ang="0">
                  <a:pos x="3813" y="460"/>
                </a:cxn>
                <a:cxn ang="0">
                  <a:pos x="3757" y="920"/>
                </a:cxn>
                <a:cxn ang="0">
                  <a:pos x="3656" y="1229"/>
                </a:cxn>
                <a:cxn ang="0">
                  <a:pos x="3682" y="1714"/>
                </a:cxn>
                <a:cxn ang="0">
                  <a:pos x="5087" y="743"/>
                </a:cxn>
                <a:cxn ang="0">
                  <a:pos x="2301" y="25"/>
                </a:cxn>
                <a:cxn ang="0">
                  <a:pos x="1431" y="202"/>
                </a:cxn>
                <a:cxn ang="0">
                  <a:pos x="2175" y="308"/>
                </a:cxn>
                <a:cxn ang="0">
                  <a:pos x="1532" y="561"/>
                </a:cxn>
                <a:cxn ang="0">
                  <a:pos x="1482" y="743"/>
                </a:cxn>
                <a:cxn ang="0">
                  <a:pos x="971" y="435"/>
                </a:cxn>
                <a:cxn ang="0">
                  <a:pos x="334" y="2943"/>
                </a:cxn>
                <a:cxn ang="0">
                  <a:pos x="1558" y="3732"/>
                </a:cxn>
                <a:cxn ang="0">
                  <a:pos x="1153" y="3403"/>
                </a:cxn>
                <a:cxn ang="0">
                  <a:pos x="895" y="3707"/>
                </a:cxn>
                <a:cxn ang="0">
                  <a:pos x="819" y="3272"/>
                </a:cxn>
                <a:cxn ang="0">
                  <a:pos x="1178" y="2200"/>
                </a:cxn>
                <a:cxn ang="0">
                  <a:pos x="1714" y="2124"/>
                </a:cxn>
                <a:cxn ang="0">
                  <a:pos x="1816" y="2427"/>
                </a:cxn>
                <a:cxn ang="0">
                  <a:pos x="1558" y="3095"/>
                </a:cxn>
                <a:cxn ang="0">
                  <a:pos x="2326" y="4602"/>
                </a:cxn>
                <a:cxn ang="0">
                  <a:pos x="4759" y="4243"/>
                </a:cxn>
                <a:cxn ang="0">
                  <a:pos x="4653" y="1689"/>
                </a:cxn>
                <a:cxn ang="0">
                  <a:pos x="4218" y="1532"/>
                </a:cxn>
                <a:cxn ang="0">
                  <a:pos x="2888" y="1558"/>
                </a:cxn>
                <a:cxn ang="0">
                  <a:pos x="2761" y="2225"/>
                </a:cxn>
                <a:cxn ang="0">
                  <a:pos x="2918" y="1279"/>
                </a:cxn>
                <a:cxn ang="0">
                  <a:pos x="2276" y="662"/>
                </a:cxn>
                <a:cxn ang="0">
                  <a:pos x="2685" y="895"/>
                </a:cxn>
                <a:cxn ang="0">
                  <a:pos x="1558" y="1841"/>
                </a:cxn>
                <a:cxn ang="0">
                  <a:pos x="612" y="946"/>
                </a:cxn>
                <a:cxn ang="0">
                  <a:pos x="1740" y="1022"/>
                </a:cxn>
                <a:cxn ang="0">
                  <a:pos x="2023" y="1022"/>
                </a:cxn>
                <a:cxn ang="0">
                  <a:pos x="2761" y="1153"/>
                </a:cxn>
                <a:cxn ang="0">
                  <a:pos x="2534" y="2377"/>
                </a:cxn>
                <a:cxn ang="0">
                  <a:pos x="2377" y="1305"/>
                </a:cxn>
                <a:cxn ang="0">
                  <a:pos x="1558" y="1841"/>
                </a:cxn>
                <a:cxn ang="0">
                  <a:pos x="2048" y="2099"/>
                </a:cxn>
                <a:cxn ang="0">
                  <a:pos x="2250" y="1482"/>
                </a:cxn>
                <a:cxn ang="0">
                  <a:pos x="2609" y="3707"/>
                </a:cxn>
                <a:cxn ang="0">
                  <a:pos x="2099" y="2453"/>
                </a:cxn>
                <a:cxn ang="0">
                  <a:pos x="2994" y="2711"/>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alpha val="100000"/>
              </a:schemeClr>
            </a:solidFill>
            <a:ln w="0">
              <a:noFill/>
            </a:ln>
          </p:spPr>
          <p:txBody>
            <a:bodyPr/>
            <a:p>
              <a:endParaRPr lang="zh-CN" altLang="en-US"/>
            </a:p>
          </p:txBody>
        </p:sp>
        <p:sp>
          <p:nvSpPr>
            <p:cNvPr id="1069" name="Freeform 207"/>
            <p:cNvSpPr/>
            <p:nvPr userDrawn="1"/>
          </p:nvSpPr>
          <p:spPr>
            <a:xfrm>
              <a:off x="348" y="3254"/>
              <a:ext cx="86" cy="102"/>
            </a:xfrm>
            <a:custGeom>
              <a:avLst/>
              <a:gdLst/>
              <a:ahLst/>
              <a:cxnLst>
                <a:cxn ang="0">
                  <a:pos x="359" y="133"/>
                </a:cxn>
                <a:cxn ang="0">
                  <a:pos x="233" y="520"/>
                </a:cxn>
                <a:cxn ang="0">
                  <a:pos x="359" y="133"/>
                </a:cxn>
              </a:cxnLst>
              <a:pathLst>
                <a:path w="17" h="20">
                  <a:moveTo>
                    <a:pt x="14" y="5"/>
                  </a:moveTo>
                  <a:cubicBezTo>
                    <a:pt x="13" y="0"/>
                    <a:pt x="0" y="8"/>
                    <a:pt x="9" y="20"/>
                  </a:cubicBezTo>
                  <a:cubicBezTo>
                    <a:pt x="9" y="20"/>
                    <a:pt x="17" y="17"/>
                    <a:pt x="14" y="5"/>
                  </a:cubicBezTo>
                  <a:close/>
                </a:path>
              </a:pathLst>
            </a:custGeom>
            <a:solidFill>
              <a:schemeClr val="accent2">
                <a:alpha val="100000"/>
              </a:schemeClr>
            </a:solidFill>
            <a:ln w="0">
              <a:noFill/>
            </a:ln>
          </p:spPr>
          <p:txBody>
            <a:bodyPr/>
            <a:p>
              <a:endParaRPr lang="zh-CN" altLang="en-US"/>
            </a:p>
          </p:txBody>
        </p:sp>
        <p:sp>
          <p:nvSpPr>
            <p:cNvPr id="1070" name="Freeform 208"/>
            <p:cNvSpPr/>
            <p:nvPr userDrawn="1"/>
          </p:nvSpPr>
          <p:spPr>
            <a:xfrm>
              <a:off x="267" y="3295"/>
              <a:ext cx="76" cy="136"/>
            </a:xfrm>
            <a:custGeom>
              <a:avLst/>
              <a:gdLst/>
              <a:ahLst/>
              <a:cxnLst>
                <a:cxn ang="0">
                  <a:pos x="177" y="252"/>
                </a:cxn>
                <a:cxn ang="0">
                  <a:pos x="101" y="635"/>
                </a:cxn>
                <a:cxn ang="0">
                  <a:pos x="385" y="408"/>
                </a:cxn>
                <a:cxn ang="0">
                  <a:pos x="334" y="201"/>
                </a:cxn>
                <a:cxn ang="0">
                  <a:pos x="177" y="252"/>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alpha val="100000"/>
              </a:schemeClr>
            </a:solidFill>
            <a:ln w="0">
              <a:noFill/>
            </a:ln>
          </p:spPr>
          <p:txBody>
            <a:bodyPr/>
            <a:p>
              <a:endParaRPr lang="zh-CN" altLang="en-US"/>
            </a:p>
          </p:txBody>
        </p:sp>
        <p:sp>
          <p:nvSpPr>
            <p:cNvPr id="1071" name="Freeform 209"/>
            <p:cNvSpPr/>
            <p:nvPr userDrawn="1"/>
          </p:nvSpPr>
          <p:spPr>
            <a:xfrm>
              <a:off x="222" y="3022"/>
              <a:ext cx="243" cy="116"/>
            </a:xfrm>
            <a:custGeom>
              <a:avLst/>
              <a:gdLst/>
              <a:ahLst/>
              <a:cxnLst>
                <a:cxn ang="0">
                  <a:pos x="1028" y="50"/>
                </a:cxn>
                <a:cxn ang="0">
                  <a:pos x="233" y="25"/>
                </a:cxn>
                <a:cxn ang="0">
                  <a:pos x="25" y="227"/>
                </a:cxn>
                <a:cxn ang="0">
                  <a:pos x="562" y="535"/>
                </a:cxn>
                <a:cxn ang="0">
                  <a:pos x="871" y="509"/>
                </a:cxn>
                <a:cxn ang="0">
                  <a:pos x="1028" y="484"/>
                </a:cxn>
                <a:cxn ang="0">
                  <a:pos x="1028" y="50"/>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alpha val="100000"/>
              </a:schemeClr>
            </a:solidFill>
            <a:ln w="0">
              <a:noFill/>
            </a:ln>
          </p:spPr>
          <p:txBody>
            <a:bodyPr/>
            <a:p>
              <a:endParaRPr lang="zh-CN" altLang="en-US"/>
            </a:p>
          </p:txBody>
        </p:sp>
        <p:sp>
          <p:nvSpPr>
            <p:cNvPr id="1072" name="Freeform 210"/>
            <p:cNvSpPr/>
            <p:nvPr userDrawn="1"/>
          </p:nvSpPr>
          <p:spPr>
            <a:xfrm>
              <a:off x="500" y="3345"/>
              <a:ext cx="177" cy="187"/>
            </a:xfrm>
            <a:custGeom>
              <a:avLst/>
              <a:gdLst/>
              <a:ahLst/>
              <a:cxnLst>
                <a:cxn ang="0">
                  <a:pos x="612" y="51"/>
                </a:cxn>
                <a:cxn ang="0">
                  <a:pos x="283" y="51"/>
                </a:cxn>
                <a:cxn ang="0">
                  <a:pos x="101" y="510"/>
                </a:cxn>
                <a:cxn ang="0">
                  <a:pos x="718" y="561"/>
                </a:cxn>
                <a:cxn ang="0">
                  <a:pos x="612" y="51"/>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alpha val="100000"/>
              </a:schemeClr>
            </a:solidFill>
            <a:ln w="0">
              <a:noFill/>
            </a:ln>
          </p:spPr>
          <p:txBody>
            <a:bodyPr/>
            <a:p>
              <a:endParaRPr lang="zh-CN" altLang="en-US"/>
            </a:p>
          </p:txBody>
        </p:sp>
        <p:sp>
          <p:nvSpPr>
            <p:cNvPr id="1073" name="Freeform 211"/>
            <p:cNvSpPr/>
            <p:nvPr userDrawn="1"/>
          </p:nvSpPr>
          <p:spPr>
            <a:xfrm>
              <a:off x="905" y="3158"/>
              <a:ext cx="177" cy="36"/>
            </a:xfrm>
            <a:custGeom>
              <a:avLst/>
              <a:gdLst/>
              <a:ahLst/>
              <a:cxnLst>
                <a:cxn ang="0">
                  <a:pos x="126" y="0"/>
                </a:cxn>
                <a:cxn ang="0">
                  <a:pos x="359" y="134"/>
                </a:cxn>
                <a:cxn ang="0">
                  <a:pos x="126" y="0"/>
                </a:cxn>
              </a:cxnLst>
              <a:pathLst>
                <a:path w="35" h="7">
                  <a:moveTo>
                    <a:pt x="5" y="0"/>
                  </a:moveTo>
                  <a:cubicBezTo>
                    <a:pt x="0" y="0"/>
                    <a:pt x="7" y="7"/>
                    <a:pt x="14" y="5"/>
                  </a:cubicBezTo>
                  <a:cubicBezTo>
                    <a:pt x="35" y="1"/>
                    <a:pt x="5" y="0"/>
                    <a:pt x="5" y="0"/>
                  </a:cubicBezTo>
                  <a:close/>
                </a:path>
              </a:pathLst>
            </a:custGeom>
            <a:solidFill>
              <a:schemeClr val="accent2">
                <a:alpha val="100000"/>
              </a:schemeClr>
            </a:solidFill>
            <a:ln w="0">
              <a:noFill/>
            </a:ln>
          </p:spPr>
          <p:txBody>
            <a:bodyPr/>
            <a:p>
              <a:endParaRPr lang="zh-CN" altLang="en-US"/>
            </a:p>
          </p:txBody>
        </p:sp>
        <p:sp>
          <p:nvSpPr>
            <p:cNvPr id="1074" name="Freeform 212"/>
            <p:cNvSpPr/>
            <p:nvPr userDrawn="1"/>
          </p:nvSpPr>
          <p:spPr>
            <a:xfrm>
              <a:off x="965" y="3153"/>
              <a:ext cx="137" cy="81"/>
            </a:xfrm>
            <a:custGeom>
              <a:avLst/>
              <a:gdLst/>
              <a:ahLst/>
              <a:cxnLst>
                <a:cxn ang="0">
                  <a:pos x="183" y="334"/>
                </a:cxn>
                <a:cxn ang="0">
                  <a:pos x="644" y="152"/>
                </a:cxn>
                <a:cxn ang="0">
                  <a:pos x="436" y="25"/>
                </a:cxn>
                <a:cxn ang="0">
                  <a:pos x="183" y="284"/>
                </a:cxn>
                <a:cxn ang="0">
                  <a:pos x="183" y="334"/>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alpha val="100000"/>
              </a:schemeClr>
            </a:solidFill>
            <a:ln w="0">
              <a:noFill/>
            </a:ln>
          </p:spPr>
          <p:txBody>
            <a:bodyPr/>
            <a:p>
              <a:endParaRPr lang="zh-CN" altLang="en-US"/>
            </a:p>
          </p:txBody>
        </p:sp>
        <p:sp>
          <p:nvSpPr>
            <p:cNvPr id="1075" name="Freeform 213"/>
            <p:cNvSpPr/>
            <p:nvPr userDrawn="1"/>
          </p:nvSpPr>
          <p:spPr>
            <a:xfrm>
              <a:off x="960" y="3204"/>
              <a:ext cx="177" cy="86"/>
            </a:xfrm>
            <a:custGeom>
              <a:avLst/>
              <a:gdLst/>
              <a:ahLst/>
              <a:cxnLst>
                <a:cxn ang="0">
                  <a:pos x="637" y="152"/>
                </a:cxn>
                <a:cxn ang="0">
                  <a:pos x="202" y="258"/>
                </a:cxn>
                <a:cxn ang="0">
                  <a:pos x="152" y="334"/>
                </a:cxn>
                <a:cxn ang="0">
                  <a:pos x="693" y="309"/>
                </a:cxn>
                <a:cxn ang="0">
                  <a:pos x="637" y="152"/>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alpha val="100000"/>
              </a:schemeClr>
            </a:solidFill>
            <a:ln w="0">
              <a:noFill/>
            </a:ln>
          </p:spPr>
          <p:txBody>
            <a:bodyPr/>
            <a:p>
              <a:endParaRPr lang="zh-CN" altLang="en-US"/>
            </a:p>
          </p:txBody>
        </p:sp>
        <p:sp>
          <p:nvSpPr>
            <p:cNvPr id="1076" name="Freeform 214"/>
            <p:cNvSpPr/>
            <p:nvPr userDrawn="1"/>
          </p:nvSpPr>
          <p:spPr>
            <a:xfrm>
              <a:off x="844" y="3285"/>
              <a:ext cx="248" cy="60"/>
            </a:xfrm>
            <a:custGeom>
              <a:avLst/>
              <a:gdLst/>
              <a:ahLst/>
              <a:cxnLst>
                <a:cxn ang="0">
                  <a:pos x="1022" y="75"/>
                </a:cxn>
                <a:cxn ang="0">
                  <a:pos x="744" y="25"/>
                </a:cxn>
                <a:cxn ang="0">
                  <a:pos x="177" y="0"/>
                </a:cxn>
                <a:cxn ang="0">
                  <a:pos x="51" y="125"/>
                </a:cxn>
                <a:cxn ang="0">
                  <a:pos x="511" y="200"/>
                </a:cxn>
                <a:cxn ang="0">
                  <a:pos x="1053" y="200"/>
                </a:cxn>
                <a:cxn ang="0">
                  <a:pos x="1022" y="75"/>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alpha val="100000"/>
              </a:schemeClr>
            </a:solidFill>
            <a:ln w="0">
              <a:noFill/>
            </a:ln>
          </p:spPr>
          <p:txBody>
            <a:bodyPr/>
            <a:p>
              <a:endParaRPr lang="zh-CN" altLang="en-US"/>
            </a:p>
          </p:txBody>
        </p:sp>
        <p:sp>
          <p:nvSpPr>
            <p:cNvPr id="1077" name="Freeform 215"/>
            <p:cNvSpPr/>
            <p:nvPr userDrawn="1"/>
          </p:nvSpPr>
          <p:spPr>
            <a:xfrm>
              <a:off x="869" y="3340"/>
              <a:ext cx="203" cy="56"/>
            </a:xfrm>
            <a:custGeom>
              <a:avLst/>
              <a:gdLst/>
              <a:ahLst/>
              <a:cxnLst>
                <a:cxn ang="0">
                  <a:pos x="954" y="51"/>
                </a:cxn>
                <a:cxn ang="0">
                  <a:pos x="670" y="102"/>
                </a:cxn>
                <a:cxn ang="0">
                  <a:pos x="335" y="76"/>
                </a:cxn>
                <a:cxn ang="0">
                  <a:pos x="25" y="51"/>
                </a:cxn>
                <a:cxn ang="0">
                  <a:pos x="903" y="209"/>
                </a:cxn>
                <a:cxn ang="0">
                  <a:pos x="954" y="51"/>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alpha val="100000"/>
              </a:schemeClr>
            </a:solidFill>
            <a:ln w="0">
              <a:noFill/>
            </a:ln>
          </p:spPr>
          <p:txBody>
            <a:bodyPr/>
            <a:p>
              <a:endParaRPr lang="zh-CN" altLang="en-US"/>
            </a:p>
          </p:txBody>
        </p:sp>
        <p:sp>
          <p:nvSpPr>
            <p:cNvPr id="1078" name="Freeform 216"/>
            <p:cNvSpPr/>
            <p:nvPr userDrawn="1"/>
          </p:nvSpPr>
          <p:spPr>
            <a:xfrm>
              <a:off x="859" y="3386"/>
              <a:ext cx="207" cy="172"/>
            </a:xfrm>
            <a:custGeom>
              <a:avLst/>
              <a:gdLst/>
              <a:ahLst/>
              <a:cxnLst>
                <a:cxn ang="0">
                  <a:pos x="712" y="233"/>
                </a:cxn>
                <a:cxn ang="0">
                  <a:pos x="333" y="152"/>
                </a:cxn>
                <a:cxn ang="0">
                  <a:pos x="101" y="384"/>
                </a:cxn>
                <a:cxn ang="0">
                  <a:pos x="25" y="486"/>
                </a:cxn>
                <a:cxn ang="0">
                  <a:pos x="227" y="486"/>
                </a:cxn>
                <a:cxn ang="0">
                  <a:pos x="434" y="693"/>
                </a:cxn>
                <a:cxn ang="0">
                  <a:pos x="535" y="769"/>
                </a:cxn>
                <a:cxn ang="0">
                  <a:pos x="737" y="486"/>
                </a:cxn>
                <a:cxn ang="0">
                  <a:pos x="995" y="486"/>
                </a:cxn>
                <a:cxn ang="0">
                  <a:pos x="712" y="233"/>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alpha val="100000"/>
              </a:schemeClr>
            </a:solidFill>
            <a:ln w="0">
              <a:noFill/>
            </a:ln>
          </p:spPr>
          <p:txBody>
            <a:bodyPr/>
            <a:p>
              <a:endParaRPr lang="zh-CN" altLang="en-US"/>
            </a:p>
          </p:txBody>
        </p:sp>
        <p:sp>
          <p:nvSpPr>
            <p:cNvPr id="1079" name="Freeform 217"/>
            <p:cNvSpPr/>
            <p:nvPr userDrawn="1"/>
          </p:nvSpPr>
          <p:spPr>
            <a:xfrm>
              <a:off x="996" y="3305"/>
              <a:ext cx="126" cy="318"/>
            </a:xfrm>
            <a:custGeom>
              <a:avLst/>
              <a:gdLst/>
              <a:ahLst/>
              <a:cxnLst>
                <a:cxn ang="0">
                  <a:pos x="559" y="50"/>
                </a:cxn>
                <a:cxn ang="0">
                  <a:pos x="459" y="434"/>
                </a:cxn>
                <a:cxn ang="0">
                  <a:pos x="176" y="510"/>
                </a:cxn>
                <a:cxn ang="0">
                  <a:pos x="176" y="586"/>
                </a:cxn>
                <a:cxn ang="0">
                  <a:pos x="433" y="868"/>
                </a:cxn>
                <a:cxn ang="0">
                  <a:pos x="302" y="1146"/>
                </a:cxn>
                <a:cxn ang="0">
                  <a:pos x="0" y="1403"/>
                </a:cxn>
                <a:cxn ang="0">
                  <a:pos x="126" y="1479"/>
                </a:cxn>
                <a:cxn ang="0">
                  <a:pos x="408" y="1580"/>
                </a:cxn>
                <a:cxn ang="0">
                  <a:pos x="585" y="1454"/>
                </a:cxn>
                <a:cxn ang="0">
                  <a:pos x="635" y="358"/>
                </a:cxn>
                <a:cxn ang="0">
                  <a:pos x="635" y="50"/>
                </a:cxn>
                <a:cxn ang="0">
                  <a:pos x="559" y="50"/>
                </a:cxn>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alpha val="100000"/>
              </a:schemeClr>
            </a:solidFill>
            <a:ln w="0">
              <a:noFill/>
            </a:ln>
          </p:spPr>
          <p:txBody>
            <a:bodyPr/>
            <a:p>
              <a:endParaRPr lang="zh-CN" altLang="en-US"/>
            </a:p>
          </p:txBody>
        </p:sp>
      </p:grpSp>
      <p:grpSp>
        <p:nvGrpSpPr>
          <p:cNvPr id="1032" name="Group 218"/>
          <p:cNvGrpSpPr/>
          <p:nvPr/>
        </p:nvGrpSpPr>
        <p:grpSpPr>
          <a:xfrm>
            <a:off x="381000" y="6121400"/>
            <a:ext cx="533400" cy="492125"/>
            <a:chOff x="96" y="2784"/>
            <a:chExt cx="1062" cy="981"/>
          </a:xfrm>
        </p:grpSpPr>
        <p:sp>
          <p:nvSpPr>
            <p:cNvPr id="1054" name="Freeform 219"/>
            <p:cNvSpPr/>
            <p:nvPr userDrawn="1"/>
          </p:nvSpPr>
          <p:spPr>
            <a:xfrm>
              <a:off x="121" y="2784"/>
              <a:ext cx="207" cy="81"/>
            </a:xfrm>
            <a:custGeom>
              <a:avLst/>
              <a:gdLst/>
              <a:ahLst/>
              <a:cxnLst>
                <a:cxn ang="0">
                  <a:pos x="762" y="309"/>
                </a:cxn>
                <a:cxn ang="0">
                  <a:pos x="944" y="258"/>
                </a:cxn>
                <a:cxn ang="0">
                  <a:pos x="969" y="233"/>
                </a:cxn>
                <a:cxn ang="0">
                  <a:pos x="793" y="25"/>
                </a:cxn>
                <a:cxn ang="0">
                  <a:pos x="202" y="284"/>
                </a:cxn>
                <a:cxn ang="0">
                  <a:pos x="762" y="309"/>
                </a:cxn>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alpha val="100000"/>
              </a:schemeClr>
            </a:solidFill>
            <a:ln w="0">
              <a:noFill/>
            </a:ln>
          </p:spPr>
          <p:txBody>
            <a:bodyPr/>
            <a:p>
              <a:endParaRPr lang="zh-CN" altLang="en-US"/>
            </a:p>
          </p:txBody>
        </p:sp>
        <p:sp>
          <p:nvSpPr>
            <p:cNvPr id="1055" name="Freeform 220"/>
            <p:cNvSpPr>
              <a:spLocks noEditPoints="1"/>
            </p:cNvSpPr>
            <p:nvPr userDrawn="1"/>
          </p:nvSpPr>
          <p:spPr>
            <a:xfrm>
              <a:off x="96" y="2789"/>
              <a:ext cx="1062" cy="976"/>
            </a:xfrm>
            <a:custGeom>
              <a:avLst/>
              <a:gdLst/>
              <a:ahLst/>
              <a:cxnLst>
                <a:cxn ang="0">
                  <a:pos x="4167" y="3965"/>
                </a:cxn>
                <a:cxn ang="0">
                  <a:pos x="3889" y="3196"/>
                </a:cxn>
                <a:cxn ang="0">
                  <a:pos x="3631" y="2534"/>
                </a:cxn>
                <a:cxn ang="0">
                  <a:pos x="4218" y="2377"/>
                </a:cxn>
                <a:cxn ang="0">
                  <a:pos x="3732" y="2099"/>
                </a:cxn>
                <a:cxn ang="0">
                  <a:pos x="4015" y="2124"/>
                </a:cxn>
                <a:cxn ang="0">
                  <a:pos x="4015" y="1967"/>
                </a:cxn>
                <a:cxn ang="0">
                  <a:pos x="3454" y="1992"/>
                </a:cxn>
                <a:cxn ang="0">
                  <a:pos x="3272" y="3196"/>
                </a:cxn>
                <a:cxn ang="0">
                  <a:pos x="3171" y="2149"/>
                </a:cxn>
                <a:cxn ang="0">
                  <a:pos x="3019" y="1714"/>
                </a:cxn>
                <a:cxn ang="0">
                  <a:pos x="3171" y="1305"/>
                </a:cxn>
                <a:cxn ang="0">
                  <a:pos x="3095" y="946"/>
                </a:cxn>
                <a:cxn ang="0">
                  <a:pos x="3044" y="612"/>
                </a:cxn>
                <a:cxn ang="0">
                  <a:pos x="3378" y="996"/>
                </a:cxn>
                <a:cxn ang="0">
                  <a:pos x="3813" y="460"/>
                </a:cxn>
                <a:cxn ang="0">
                  <a:pos x="3757" y="920"/>
                </a:cxn>
                <a:cxn ang="0">
                  <a:pos x="3656" y="1229"/>
                </a:cxn>
                <a:cxn ang="0">
                  <a:pos x="3682" y="1714"/>
                </a:cxn>
                <a:cxn ang="0">
                  <a:pos x="5087" y="743"/>
                </a:cxn>
                <a:cxn ang="0">
                  <a:pos x="2301" y="25"/>
                </a:cxn>
                <a:cxn ang="0">
                  <a:pos x="1431" y="202"/>
                </a:cxn>
                <a:cxn ang="0">
                  <a:pos x="2175" y="308"/>
                </a:cxn>
                <a:cxn ang="0">
                  <a:pos x="1532" y="561"/>
                </a:cxn>
                <a:cxn ang="0">
                  <a:pos x="1482" y="743"/>
                </a:cxn>
                <a:cxn ang="0">
                  <a:pos x="971" y="435"/>
                </a:cxn>
                <a:cxn ang="0">
                  <a:pos x="334" y="2943"/>
                </a:cxn>
                <a:cxn ang="0">
                  <a:pos x="1558" y="3732"/>
                </a:cxn>
                <a:cxn ang="0">
                  <a:pos x="1153" y="3403"/>
                </a:cxn>
                <a:cxn ang="0">
                  <a:pos x="895" y="3707"/>
                </a:cxn>
                <a:cxn ang="0">
                  <a:pos x="819" y="3272"/>
                </a:cxn>
                <a:cxn ang="0">
                  <a:pos x="1178" y="2200"/>
                </a:cxn>
                <a:cxn ang="0">
                  <a:pos x="1714" y="2124"/>
                </a:cxn>
                <a:cxn ang="0">
                  <a:pos x="1816" y="2427"/>
                </a:cxn>
                <a:cxn ang="0">
                  <a:pos x="1558" y="3095"/>
                </a:cxn>
                <a:cxn ang="0">
                  <a:pos x="2326" y="4602"/>
                </a:cxn>
                <a:cxn ang="0">
                  <a:pos x="4759" y="4243"/>
                </a:cxn>
                <a:cxn ang="0">
                  <a:pos x="4653" y="1689"/>
                </a:cxn>
                <a:cxn ang="0">
                  <a:pos x="4218" y="1532"/>
                </a:cxn>
                <a:cxn ang="0">
                  <a:pos x="2888" y="1558"/>
                </a:cxn>
                <a:cxn ang="0">
                  <a:pos x="2761" y="2225"/>
                </a:cxn>
                <a:cxn ang="0">
                  <a:pos x="2918" y="1279"/>
                </a:cxn>
                <a:cxn ang="0">
                  <a:pos x="2276" y="662"/>
                </a:cxn>
                <a:cxn ang="0">
                  <a:pos x="2685" y="895"/>
                </a:cxn>
                <a:cxn ang="0">
                  <a:pos x="1558" y="1841"/>
                </a:cxn>
                <a:cxn ang="0">
                  <a:pos x="612" y="946"/>
                </a:cxn>
                <a:cxn ang="0">
                  <a:pos x="1740" y="1022"/>
                </a:cxn>
                <a:cxn ang="0">
                  <a:pos x="2023" y="1022"/>
                </a:cxn>
                <a:cxn ang="0">
                  <a:pos x="2761" y="1153"/>
                </a:cxn>
                <a:cxn ang="0">
                  <a:pos x="2534" y="2377"/>
                </a:cxn>
                <a:cxn ang="0">
                  <a:pos x="2377" y="1305"/>
                </a:cxn>
                <a:cxn ang="0">
                  <a:pos x="1558" y="1841"/>
                </a:cxn>
                <a:cxn ang="0">
                  <a:pos x="2048" y="2099"/>
                </a:cxn>
                <a:cxn ang="0">
                  <a:pos x="2250" y="1482"/>
                </a:cxn>
                <a:cxn ang="0">
                  <a:pos x="2609" y="3707"/>
                </a:cxn>
                <a:cxn ang="0">
                  <a:pos x="2099" y="2453"/>
                </a:cxn>
                <a:cxn ang="0">
                  <a:pos x="2994" y="2711"/>
                </a:cxn>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alpha val="100000"/>
              </a:schemeClr>
            </a:solidFill>
            <a:ln w="0">
              <a:noFill/>
            </a:ln>
          </p:spPr>
          <p:txBody>
            <a:bodyPr/>
            <a:p>
              <a:endParaRPr lang="zh-CN" altLang="en-US"/>
            </a:p>
          </p:txBody>
        </p:sp>
        <p:sp>
          <p:nvSpPr>
            <p:cNvPr id="1056" name="Freeform 221"/>
            <p:cNvSpPr/>
            <p:nvPr userDrawn="1"/>
          </p:nvSpPr>
          <p:spPr>
            <a:xfrm>
              <a:off x="348" y="3254"/>
              <a:ext cx="86" cy="102"/>
            </a:xfrm>
            <a:custGeom>
              <a:avLst/>
              <a:gdLst/>
              <a:ahLst/>
              <a:cxnLst>
                <a:cxn ang="0">
                  <a:pos x="359" y="133"/>
                </a:cxn>
                <a:cxn ang="0">
                  <a:pos x="233" y="520"/>
                </a:cxn>
                <a:cxn ang="0">
                  <a:pos x="359" y="133"/>
                </a:cxn>
              </a:cxnLst>
              <a:pathLst>
                <a:path w="17" h="20">
                  <a:moveTo>
                    <a:pt x="14" y="5"/>
                  </a:moveTo>
                  <a:cubicBezTo>
                    <a:pt x="13" y="0"/>
                    <a:pt x="0" y="8"/>
                    <a:pt x="9" y="20"/>
                  </a:cubicBezTo>
                  <a:cubicBezTo>
                    <a:pt x="9" y="20"/>
                    <a:pt x="17" y="17"/>
                    <a:pt x="14" y="5"/>
                  </a:cubicBezTo>
                  <a:close/>
                </a:path>
              </a:pathLst>
            </a:custGeom>
            <a:solidFill>
              <a:schemeClr val="accent2">
                <a:alpha val="100000"/>
              </a:schemeClr>
            </a:solidFill>
            <a:ln w="0">
              <a:noFill/>
            </a:ln>
          </p:spPr>
          <p:txBody>
            <a:bodyPr/>
            <a:p>
              <a:endParaRPr lang="zh-CN" altLang="en-US"/>
            </a:p>
          </p:txBody>
        </p:sp>
        <p:sp>
          <p:nvSpPr>
            <p:cNvPr id="1057" name="Freeform 222"/>
            <p:cNvSpPr/>
            <p:nvPr userDrawn="1"/>
          </p:nvSpPr>
          <p:spPr>
            <a:xfrm>
              <a:off x="267" y="3295"/>
              <a:ext cx="76" cy="136"/>
            </a:xfrm>
            <a:custGeom>
              <a:avLst/>
              <a:gdLst/>
              <a:ahLst/>
              <a:cxnLst>
                <a:cxn ang="0">
                  <a:pos x="177" y="252"/>
                </a:cxn>
                <a:cxn ang="0">
                  <a:pos x="101" y="635"/>
                </a:cxn>
                <a:cxn ang="0">
                  <a:pos x="385" y="408"/>
                </a:cxn>
                <a:cxn ang="0">
                  <a:pos x="334" y="201"/>
                </a:cxn>
                <a:cxn ang="0">
                  <a:pos x="177" y="252"/>
                </a:cxn>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alpha val="100000"/>
              </a:schemeClr>
            </a:solidFill>
            <a:ln w="0">
              <a:noFill/>
            </a:ln>
          </p:spPr>
          <p:txBody>
            <a:bodyPr/>
            <a:p>
              <a:endParaRPr lang="zh-CN" altLang="en-US"/>
            </a:p>
          </p:txBody>
        </p:sp>
        <p:sp>
          <p:nvSpPr>
            <p:cNvPr id="1058" name="Freeform 223"/>
            <p:cNvSpPr/>
            <p:nvPr userDrawn="1"/>
          </p:nvSpPr>
          <p:spPr>
            <a:xfrm>
              <a:off x="222" y="3022"/>
              <a:ext cx="243" cy="116"/>
            </a:xfrm>
            <a:custGeom>
              <a:avLst/>
              <a:gdLst/>
              <a:ahLst/>
              <a:cxnLst>
                <a:cxn ang="0">
                  <a:pos x="1028" y="50"/>
                </a:cxn>
                <a:cxn ang="0">
                  <a:pos x="233" y="25"/>
                </a:cxn>
                <a:cxn ang="0">
                  <a:pos x="25" y="227"/>
                </a:cxn>
                <a:cxn ang="0">
                  <a:pos x="562" y="535"/>
                </a:cxn>
                <a:cxn ang="0">
                  <a:pos x="871" y="509"/>
                </a:cxn>
                <a:cxn ang="0">
                  <a:pos x="1028" y="484"/>
                </a:cxn>
                <a:cxn ang="0">
                  <a:pos x="1028" y="50"/>
                </a:cxn>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alpha val="100000"/>
              </a:schemeClr>
            </a:solidFill>
            <a:ln w="0">
              <a:noFill/>
            </a:ln>
          </p:spPr>
          <p:txBody>
            <a:bodyPr/>
            <a:p>
              <a:endParaRPr lang="zh-CN" altLang="en-US"/>
            </a:p>
          </p:txBody>
        </p:sp>
        <p:sp>
          <p:nvSpPr>
            <p:cNvPr id="1059" name="Freeform 224"/>
            <p:cNvSpPr/>
            <p:nvPr userDrawn="1"/>
          </p:nvSpPr>
          <p:spPr>
            <a:xfrm>
              <a:off x="500" y="3345"/>
              <a:ext cx="177" cy="187"/>
            </a:xfrm>
            <a:custGeom>
              <a:avLst/>
              <a:gdLst/>
              <a:ahLst/>
              <a:cxnLst>
                <a:cxn ang="0">
                  <a:pos x="612" y="51"/>
                </a:cxn>
                <a:cxn ang="0">
                  <a:pos x="283" y="51"/>
                </a:cxn>
                <a:cxn ang="0">
                  <a:pos x="101" y="510"/>
                </a:cxn>
                <a:cxn ang="0">
                  <a:pos x="718" y="561"/>
                </a:cxn>
                <a:cxn ang="0">
                  <a:pos x="612" y="51"/>
                </a:cxn>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alpha val="100000"/>
              </a:schemeClr>
            </a:solidFill>
            <a:ln w="0">
              <a:noFill/>
            </a:ln>
          </p:spPr>
          <p:txBody>
            <a:bodyPr/>
            <a:p>
              <a:endParaRPr lang="zh-CN" altLang="en-US"/>
            </a:p>
          </p:txBody>
        </p:sp>
        <p:sp>
          <p:nvSpPr>
            <p:cNvPr id="1060" name="Freeform 225"/>
            <p:cNvSpPr/>
            <p:nvPr userDrawn="1"/>
          </p:nvSpPr>
          <p:spPr>
            <a:xfrm>
              <a:off x="905" y="3158"/>
              <a:ext cx="177" cy="36"/>
            </a:xfrm>
            <a:custGeom>
              <a:avLst/>
              <a:gdLst/>
              <a:ahLst/>
              <a:cxnLst>
                <a:cxn ang="0">
                  <a:pos x="126" y="0"/>
                </a:cxn>
                <a:cxn ang="0">
                  <a:pos x="359" y="134"/>
                </a:cxn>
                <a:cxn ang="0">
                  <a:pos x="126" y="0"/>
                </a:cxn>
              </a:cxnLst>
              <a:pathLst>
                <a:path w="35" h="7">
                  <a:moveTo>
                    <a:pt x="5" y="0"/>
                  </a:moveTo>
                  <a:cubicBezTo>
                    <a:pt x="0" y="0"/>
                    <a:pt x="7" y="7"/>
                    <a:pt x="14" y="5"/>
                  </a:cubicBezTo>
                  <a:cubicBezTo>
                    <a:pt x="35" y="1"/>
                    <a:pt x="5" y="0"/>
                    <a:pt x="5" y="0"/>
                  </a:cubicBezTo>
                  <a:close/>
                </a:path>
              </a:pathLst>
            </a:custGeom>
            <a:solidFill>
              <a:schemeClr val="accent2">
                <a:alpha val="100000"/>
              </a:schemeClr>
            </a:solidFill>
            <a:ln w="0">
              <a:noFill/>
            </a:ln>
          </p:spPr>
          <p:txBody>
            <a:bodyPr/>
            <a:p>
              <a:endParaRPr lang="zh-CN" altLang="en-US"/>
            </a:p>
          </p:txBody>
        </p:sp>
        <p:sp>
          <p:nvSpPr>
            <p:cNvPr id="1061" name="Freeform 226"/>
            <p:cNvSpPr/>
            <p:nvPr userDrawn="1"/>
          </p:nvSpPr>
          <p:spPr>
            <a:xfrm>
              <a:off x="965" y="3153"/>
              <a:ext cx="137" cy="81"/>
            </a:xfrm>
            <a:custGeom>
              <a:avLst/>
              <a:gdLst/>
              <a:ahLst/>
              <a:cxnLst>
                <a:cxn ang="0">
                  <a:pos x="183" y="334"/>
                </a:cxn>
                <a:cxn ang="0">
                  <a:pos x="644" y="152"/>
                </a:cxn>
                <a:cxn ang="0">
                  <a:pos x="436" y="25"/>
                </a:cxn>
                <a:cxn ang="0">
                  <a:pos x="183" y="284"/>
                </a:cxn>
                <a:cxn ang="0">
                  <a:pos x="183" y="334"/>
                </a:cxn>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alpha val="100000"/>
              </a:schemeClr>
            </a:solidFill>
            <a:ln w="0">
              <a:noFill/>
            </a:ln>
          </p:spPr>
          <p:txBody>
            <a:bodyPr/>
            <a:p>
              <a:endParaRPr lang="zh-CN" altLang="en-US"/>
            </a:p>
          </p:txBody>
        </p:sp>
        <p:sp>
          <p:nvSpPr>
            <p:cNvPr id="1062" name="Freeform 227"/>
            <p:cNvSpPr/>
            <p:nvPr userDrawn="1"/>
          </p:nvSpPr>
          <p:spPr>
            <a:xfrm>
              <a:off x="960" y="3204"/>
              <a:ext cx="177" cy="86"/>
            </a:xfrm>
            <a:custGeom>
              <a:avLst/>
              <a:gdLst/>
              <a:ahLst/>
              <a:cxnLst>
                <a:cxn ang="0">
                  <a:pos x="637" y="152"/>
                </a:cxn>
                <a:cxn ang="0">
                  <a:pos x="202" y="258"/>
                </a:cxn>
                <a:cxn ang="0">
                  <a:pos x="152" y="334"/>
                </a:cxn>
                <a:cxn ang="0">
                  <a:pos x="693" y="309"/>
                </a:cxn>
                <a:cxn ang="0">
                  <a:pos x="637" y="152"/>
                </a:cxn>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alpha val="100000"/>
              </a:schemeClr>
            </a:solidFill>
            <a:ln w="0">
              <a:noFill/>
            </a:ln>
          </p:spPr>
          <p:txBody>
            <a:bodyPr/>
            <a:p>
              <a:endParaRPr lang="zh-CN" altLang="en-US"/>
            </a:p>
          </p:txBody>
        </p:sp>
        <p:sp>
          <p:nvSpPr>
            <p:cNvPr id="1063" name="Freeform 228"/>
            <p:cNvSpPr/>
            <p:nvPr userDrawn="1"/>
          </p:nvSpPr>
          <p:spPr>
            <a:xfrm>
              <a:off x="844" y="3285"/>
              <a:ext cx="248" cy="60"/>
            </a:xfrm>
            <a:custGeom>
              <a:avLst/>
              <a:gdLst/>
              <a:ahLst/>
              <a:cxnLst>
                <a:cxn ang="0">
                  <a:pos x="1022" y="75"/>
                </a:cxn>
                <a:cxn ang="0">
                  <a:pos x="744" y="25"/>
                </a:cxn>
                <a:cxn ang="0">
                  <a:pos x="177" y="0"/>
                </a:cxn>
                <a:cxn ang="0">
                  <a:pos x="51" y="125"/>
                </a:cxn>
                <a:cxn ang="0">
                  <a:pos x="511" y="200"/>
                </a:cxn>
                <a:cxn ang="0">
                  <a:pos x="1053" y="200"/>
                </a:cxn>
                <a:cxn ang="0">
                  <a:pos x="1022" y="75"/>
                </a:cxn>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alpha val="100000"/>
              </a:schemeClr>
            </a:solidFill>
            <a:ln w="0">
              <a:noFill/>
            </a:ln>
          </p:spPr>
          <p:txBody>
            <a:bodyPr/>
            <a:p>
              <a:endParaRPr lang="zh-CN" altLang="en-US"/>
            </a:p>
          </p:txBody>
        </p:sp>
        <p:sp>
          <p:nvSpPr>
            <p:cNvPr id="1064" name="Freeform 229"/>
            <p:cNvSpPr/>
            <p:nvPr userDrawn="1"/>
          </p:nvSpPr>
          <p:spPr>
            <a:xfrm>
              <a:off x="869" y="3340"/>
              <a:ext cx="203" cy="56"/>
            </a:xfrm>
            <a:custGeom>
              <a:avLst/>
              <a:gdLst/>
              <a:ahLst/>
              <a:cxnLst>
                <a:cxn ang="0">
                  <a:pos x="954" y="51"/>
                </a:cxn>
                <a:cxn ang="0">
                  <a:pos x="670" y="102"/>
                </a:cxn>
                <a:cxn ang="0">
                  <a:pos x="335" y="76"/>
                </a:cxn>
                <a:cxn ang="0">
                  <a:pos x="25" y="51"/>
                </a:cxn>
                <a:cxn ang="0">
                  <a:pos x="903" y="209"/>
                </a:cxn>
                <a:cxn ang="0">
                  <a:pos x="954" y="51"/>
                </a:cxn>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alpha val="100000"/>
              </a:schemeClr>
            </a:solidFill>
            <a:ln w="0">
              <a:noFill/>
            </a:ln>
          </p:spPr>
          <p:txBody>
            <a:bodyPr/>
            <a:p>
              <a:endParaRPr lang="zh-CN" altLang="en-US"/>
            </a:p>
          </p:txBody>
        </p:sp>
        <p:sp>
          <p:nvSpPr>
            <p:cNvPr id="1065" name="Freeform 230"/>
            <p:cNvSpPr/>
            <p:nvPr userDrawn="1"/>
          </p:nvSpPr>
          <p:spPr>
            <a:xfrm>
              <a:off x="859" y="3386"/>
              <a:ext cx="207" cy="172"/>
            </a:xfrm>
            <a:custGeom>
              <a:avLst/>
              <a:gdLst/>
              <a:ahLst/>
              <a:cxnLst>
                <a:cxn ang="0">
                  <a:pos x="712" y="233"/>
                </a:cxn>
                <a:cxn ang="0">
                  <a:pos x="333" y="152"/>
                </a:cxn>
                <a:cxn ang="0">
                  <a:pos x="101" y="384"/>
                </a:cxn>
                <a:cxn ang="0">
                  <a:pos x="25" y="486"/>
                </a:cxn>
                <a:cxn ang="0">
                  <a:pos x="227" y="486"/>
                </a:cxn>
                <a:cxn ang="0">
                  <a:pos x="434" y="693"/>
                </a:cxn>
                <a:cxn ang="0">
                  <a:pos x="535" y="769"/>
                </a:cxn>
                <a:cxn ang="0">
                  <a:pos x="737" y="486"/>
                </a:cxn>
                <a:cxn ang="0">
                  <a:pos x="995" y="486"/>
                </a:cxn>
                <a:cxn ang="0">
                  <a:pos x="712" y="233"/>
                </a:cxn>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alpha val="100000"/>
              </a:schemeClr>
            </a:solidFill>
            <a:ln w="0">
              <a:noFill/>
            </a:ln>
          </p:spPr>
          <p:txBody>
            <a:bodyPr/>
            <a:p>
              <a:endParaRPr lang="zh-CN" altLang="en-US"/>
            </a:p>
          </p:txBody>
        </p:sp>
        <p:sp>
          <p:nvSpPr>
            <p:cNvPr id="1066" name="Freeform 231"/>
            <p:cNvSpPr/>
            <p:nvPr userDrawn="1"/>
          </p:nvSpPr>
          <p:spPr>
            <a:xfrm>
              <a:off x="996" y="3305"/>
              <a:ext cx="126" cy="318"/>
            </a:xfrm>
            <a:custGeom>
              <a:avLst/>
              <a:gdLst/>
              <a:ahLst/>
              <a:cxnLst>
                <a:cxn ang="0">
                  <a:pos x="559" y="50"/>
                </a:cxn>
                <a:cxn ang="0">
                  <a:pos x="459" y="434"/>
                </a:cxn>
                <a:cxn ang="0">
                  <a:pos x="176" y="510"/>
                </a:cxn>
                <a:cxn ang="0">
                  <a:pos x="176" y="586"/>
                </a:cxn>
                <a:cxn ang="0">
                  <a:pos x="433" y="868"/>
                </a:cxn>
                <a:cxn ang="0">
                  <a:pos x="302" y="1146"/>
                </a:cxn>
                <a:cxn ang="0">
                  <a:pos x="0" y="1403"/>
                </a:cxn>
                <a:cxn ang="0">
                  <a:pos x="126" y="1479"/>
                </a:cxn>
                <a:cxn ang="0">
                  <a:pos x="408" y="1580"/>
                </a:cxn>
                <a:cxn ang="0">
                  <a:pos x="585" y="1454"/>
                </a:cxn>
                <a:cxn ang="0">
                  <a:pos x="635" y="358"/>
                </a:cxn>
                <a:cxn ang="0">
                  <a:pos x="635" y="50"/>
                </a:cxn>
                <a:cxn ang="0">
                  <a:pos x="559" y="50"/>
                </a:cxn>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alpha val="100000"/>
              </a:schemeClr>
            </a:solidFill>
            <a:ln w="0">
              <a:noFill/>
            </a:ln>
          </p:spPr>
          <p:txBody>
            <a:bodyPr/>
            <a:p>
              <a:endParaRPr lang="zh-CN" altLang="en-US"/>
            </a:p>
          </p:txBody>
        </p:sp>
      </p:grpSp>
      <p:grpSp>
        <p:nvGrpSpPr>
          <p:cNvPr id="1033" name="Group 232"/>
          <p:cNvGrpSpPr/>
          <p:nvPr/>
        </p:nvGrpSpPr>
        <p:grpSpPr>
          <a:xfrm>
            <a:off x="6934200" y="-7937"/>
            <a:ext cx="2317750" cy="2063750"/>
            <a:chOff x="4080" y="-5"/>
            <a:chExt cx="1748" cy="1556"/>
          </a:xfrm>
        </p:grpSpPr>
        <p:sp>
          <p:nvSpPr>
            <p:cNvPr id="1039" name="Freeform 233"/>
            <p:cNvSpPr/>
            <p:nvPr userDrawn="1"/>
          </p:nvSpPr>
          <p:spPr>
            <a:xfrm>
              <a:off x="4161" y="-5"/>
              <a:ext cx="1586" cy="1443"/>
            </a:xfrm>
            <a:custGeom>
              <a:avLst/>
              <a:gdLst/>
              <a:ahLst/>
              <a:cxnLst>
                <a:cxn ang="0">
                  <a:pos x="195" y="35"/>
                </a:cxn>
                <a:cxn ang="0">
                  <a:pos x="93" y="598"/>
                </a:cxn>
                <a:cxn ang="0">
                  <a:pos x="212" y="3313"/>
                </a:cxn>
                <a:cxn ang="0">
                  <a:pos x="456" y="3853"/>
                </a:cxn>
                <a:cxn ang="0">
                  <a:pos x="1333" y="4062"/>
                </a:cxn>
                <a:cxn ang="0">
                  <a:pos x="1723" y="4172"/>
                </a:cxn>
                <a:cxn ang="0">
                  <a:pos x="4386" y="4004"/>
                </a:cxn>
                <a:cxn ang="0">
                  <a:pos x="4497" y="1408"/>
                </a:cxn>
                <a:cxn ang="0">
                  <a:pos x="3114" y="134"/>
                </a:cxn>
                <a:cxn ang="0">
                  <a:pos x="2100" y="244"/>
                </a:cxn>
                <a:cxn ang="0">
                  <a:pos x="1670" y="93"/>
                </a:cxn>
                <a:cxn ang="0">
                  <a:pos x="1275" y="17"/>
                </a:cxn>
                <a:cxn ang="0">
                  <a:pos x="195" y="35"/>
                </a:cxn>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alpha val="100000"/>
              </a:schemeClr>
            </a:solidFill>
            <a:ln w="0">
              <a:noFill/>
            </a:ln>
          </p:spPr>
          <p:txBody>
            <a:bodyPr/>
            <a:p>
              <a:endParaRPr lang="zh-CN" altLang="en-US"/>
            </a:p>
          </p:txBody>
        </p:sp>
        <p:grpSp>
          <p:nvGrpSpPr>
            <p:cNvPr id="1040" name="Group 234"/>
            <p:cNvGrpSpPr/>
            <p:nvPr userDrawn="1"/>
          </p:nvGrpSpPr>
          <p:grpSpPr>
            <a:xfrm>
              <a:off x="4080" y="0"/>
              <a:ext cx="1748" cy="1551"/>
              <a:chOff x="2918" y="18"/>
              <a:chExt cx="2958" cy="2699"/>
            </a:xfrm>
          </p:grpSpPr>
          <p:sp>
            <p:nvSpPr>
              <p:cNvPr id="1041" name="Freeform 235"/>
              <p:cNvSpPr/>
              <p:nvPr/>
            </p:nvSpPr>
            <p:spPr>
              <a:xfrm>
                <a:off x="3060" y="18"/>
                <a:ext cx="490" cy="187"/>
              </a:xfrm>
              <a:custGeom>
                <a:avLst/>
                <a:gdLst/>
                <a:ahLst/>
                <a:cxnLst>
                  <a:cxn ang="0">
                    <a:pos x="1814" y="637"/>
                  </a:cxn>
                  <a:cxn ang="0">
                    <a:pos x="2324" y="510"/>
                  </a:cxn>
                  <a:cxn ang="0">
                    <a:pos x="2349" y="435"/>
                  </a:cxn>
                  <a:cxn ang="0">
                    <a:pos x="2248" y="0"/>
                  </a:cxn>
                  <a:cxn ang="0">
                    <a:pos x="636" y="0"/>
                  </a:cxn>
                  <a:cxn ang="0">
                    <a:pos x="258" y="561"/>
                  </a:cxn>
                  <a:cxn ang="0">
                    <a:pos x="1814" y="637"/>
                  </a:cxn>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alpha val="100000"/>
                </a:schemeClr>
              </a:solidFill>
              <a:ln w="0">
                <a:noFill/>
              </a:ln>
            </p:spPr>
            <p:txBody>
              <a:bodyPr/>
              <a:p>
                <a:endParaRPr lang="zh-CN" altLang="en-US"/>
              </a:p>
            </p:txBody>
          </p:sp>
          <p:sp>
            <p:nvSpPr>
              <p:cNvPr id="1042" name="Freeform 236"/>
              <p:cNvSpPr>
                <a:spLocks noEditPoints="1"/>
              </p:cNvSpPr>
              <p:nvPr/>
            </p:nvSpPr>
            <p:spPr>
              <a:xfrm>
                <a:off x="2918" y="18"/>
                <a:ext cx="2958" cy="2699"/>
              </a:xfrm>
              <a:custGeom>
                <a:avLst/>
                <a:gdLst/>
                <a:ahLst/>
                <a:cxnLst>
                  <a:cxn ang="0">
                    <a:pos x="12884" y="25"/>
                  </a:cxn>
                  <a:cxn ang="0">
                    <a:pos x="4015" y="0"/>
                  </a:cxn>
                  <a:cxn ang="0">
                    <a:pos x="5754" y="536"/>
                  </a:cxn>
                  <a:cxn ang="0">
                    <a:pos x="4450" y="996"/>
                  </a:cxn>
                  <a:cxn ang="0">
                    <a:pos x="5294" y="1814"/>
                  </a:cxn>
                  <a:cxn ang="0">
                    <a:pos x="1891" y="1531"/>
                  </a:cxn>
                  <a:cxn ang="0">
                    <a:pos x="662" y="1607"/>
                  </a:cxn>
                  <a:cxn ang="0">
                    <a:pos x="5087" y="12439"/>
                  </a:cxn>
                  <a:cxn ang="0">
                    <a:pos x="3681" y="8714"/>
                  </a:cxn>
                  <a:cxn ang="0">
                    <a:pos x="2685" y="9603"/>
                  </a:cxn>
                  <a:cxn ang="0">
                    <a:pos x="2402" y="11114"/>
                  </a:cxn>
                  <a:cxn ang="0">
                    <a:pos x="3170" y="6768"/>
                  </a:cxn>
                  <a:cxn ang="0">
                    <a:pos x="3914" y="5823"/>
                  </a:cxn>
                  <a:cxn ang="0">
                    <a:pos x="5345" y="6055"/>
                  </a:cxn>
                  <a:cxn ang="0">
                    <a:pos x="4809" y="7819"/>
                  </a:cxn>
                  <a:cxn ang="0">
                    <a:pos x="4910" y="10088"/>
                  </a:cxn>
                  <a:cxn ang="0">
                    <a:pos x="13167" y="12338"/>
                  </a:cxn>
                  <a:cxn ang="0">
                    <a:pos x="11610" y="10907"/>
                  </a:cxn>
                  <a:cxn ang="0">
                    <a:pos x="10866" y="8815"/>
                  </a:cxn>
                  <a:cxn ang="0">
                    <a:pos x="10123" y="6899"/>
                  </a:cxn>
                  <a:cxn ang="0">
                    <a:pos x="11761" y="6540"/>
                  </a:cxn>
                  <a:cxn ang="0">
                    <a:pos x="10406" y="5696"/>
                  </a:cxn>
                  <a:cxn ang="0">
                    <a:pos x="11225" y="5772"/>
                  </a:cxn>
                  <a:cxn ang="0">
                    <a:pos x="11200" y="5337"/>
                  </a:cxn>
                  <a:cxn ang="0">
                    <a:pos x="9612" y="5388"/>
                  </a:cxn>
                  <a:cxn ang="0">
                    <a:pos x="9127" y="8764"/>
                  </a:cxn>
                  <a:cxn ang="0">
                    <a:pos x="8874" y="5873"/>
                  </a:cxn>
                  <a:cxn ang="0">
                    <a:pos x="8464" y="4650"/>
                  </a:cxn>
                  <a:cxn ang="0">
                    <a:pos x="8874" y="3472"/>
                  </a:cxn>
                  <a:cxn ang="0">
                    <a:pos x="8667" y="2527"/>
                  </a:cxn>
                  <a:cxn ang="0">
                    <a:pos x="8464" y="1582"/>
                  </a:cxn>
                  <a:cxn ang="0">
                    <a:pos x="9435" y="2633"/>
                  </a:cxn>
                  <a:cxn ang="0">
                    <a:pos x="10608" y="1203"/>
                  </a:cxn>
                  <a:cxn ang="0">
                    <a:pos x="10457" y="2426"/>
                  </a:cxn>
                  <a:cxn ang="0">
                    <a:pos x="10254" y="3321"/>
                  </a:cxn>
                  <a:cxn ang="0">
                    <a:pos x="10254" y="4625"/>
                  </a:cxn>
                  <a:cxn ang="0">
                    <a:pos x="14264" y="4625"/>
                  </a:cxn>
                  <a:cxn ang="0">
                    <a:pos x="14163" y="1941"/>
                  </a:cxn>
                  <a:cxn ang="0">
                    <a:pos x="6366" y="1764"/>
                  </a:cxn>
                  <a:cxn ang="0">
                    <a:pos x="7494" y="2376"/>
                  </a:cxn>
                  <a:cxn ang="0">
                    <a:pos x="4374" y="4984"/>
                  </a:cxn>
                  <a:cxn ang="0">
                    <a:pos x="1765" y="2502"/>
                  </a:cxn>
                  <a:cxn ang="0">
                    <a:pos x="4884" y="2709"/>
                  </a:cxn>
                  <a:cxn ang="0">
                    <a:pos x="5623" y="2684"/>
                  </a:cxn>
                  <a:cxn ang="0">
                    <a:pos x="7721" y="3093"/>
                  </a:cxn>
                  <a:cxn ang="0">
                    <a:pos x="7059" y="6540"/>
                  </a:cxn>
                  <a:cxn ang="0">
                    <a:pos x="6649" y="3498"/>
                  </a:cxn>
                  <a:cxn ang="0">
                    <a:pos x="4374" y="4984"/>
                  </a:cxn>
                  <a:cxn ang="0">
                    <a:pos x="5704" y="5747"/>
                  </a:cxn>
                  <a:cxn ang="0">
                    <a:pos x="6315" y="4038"/>
                  </a:cxn>
                  <a:cxn ang="0">
                    <a:pos x="8333" y="7460"/>
                  </a:cxn>
                  <a:cxn ang="0">
                    <a:pos x="5496" y="8198"/>
                  </a:cxn>
                  <a:cxn ang="0">
                    <a:pos x="7898" y="7076"/>
                  </a:cxn>
                  <a:cxn ang="0">
                    <a:pos x="8131" y="3396"/>
                  </a:cxn>
                  <a:cxn ang="0">
                    <a:pos x="8004" y="5443"/>
                  </a:cxn>
                  <a:cxn ang="0">
                    <a:pos x="7645" y="3680"/>
                  </a:cxn>
                  <a:cxn ang="0">
                    <a:pos x="12965" y="4574"/>
                  </a:cxn>
                  <a:cxn ang="0">
                    <a:pos x="11786" y="4139"/>
                  </a:cxn>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alpha val="100000"/>
                </a:schemeClr>
              </a:solidFill>
              <a:ln w="0">
                <a:noFill/>
              </a:ln>
            </p:spPr>
            <p:txBody>
              <a:bodyPr/>
              <a:p>
                <a:endParaRPr lang="zh-CN" altLang="en-US"/>
              </a:p>
            </p:txBody>
          </p:sp>
          <p:sp>
            <p:nvSpPr>
              <p:cNvPr id="1043" name="Freeform 237"/>
              <p:cNvSpPr/>
              <p:nvPr/>
            </p:nvSpPr>
            <p:spPr>
              <a:xfrm>
                <a:off x="3621" y="1287"/>
                <a:ext cx="238" cy="283"/>
              </a:xfrm>
              <a:custGeom>
                <a:avLst/>
                <a:gdLst/>
                <a:ahLst/>
                <a:cxnLst>
                  <a:cxn ang="0">
                    <a:pos x="1028" y="384"/>
                  </a:cxn>
                  <a:cxn ang="0">
                    <a:pos x="694" y="1430"/>
                  </a:cxn>
                  <a:cxn ang="0">
                    <a:pos x="1028" y="384"/>
                  </a:cxn>
                </a:cxnLst>
                <a:pathLst>
                  <a:path w="47" h="56">
                    <a:moveTo>
                      <a:pt x="40" y="15"/>
                    </a:moveTo>
                    <a:cubicBezTo>
                      <a:pt x="37" y="0"/>
                      <a:pt x="0" y="23"/>
                      <a:pt x="27" y="56"/>
                    </a:cubicBezTo>
                    <a:cubicBezTo>
                      <a:pt x="27" y="56"/>
                      <a:pt x="47" y="49"/>
                      <a:pt x="40" y="15"/>
                    </a:cubicBezTo>
                    <a:close/>
                  </a:path>
                </a:pathLst>
              </a:custGeom>
              <a:solidFill>
                <a:schemeClr val="bg1">
                  <a:alpha val="100000"/>
                </a:schemeClr>
              </a:solidFill>
              <a:ln w="0">
                <a:noFill/>
              </a:ln>
            </p:spPr>
            <p:txBody>
              <a:bodyPr/>
              <a:p>
                <a:endParaRPr lang="zh-CN" altLang="en-US"/>
              </a:p>
            </p:txBody>
          </p:sp>
          <p:sp>
            <p:nvSpPr>
              <p:cNvPr id="1044" name="Freeform 238"/>
              <p:cNvSpPr/>
              <p:nvPr/>
            </p:nvSpPr>
            <p:spPr>
              <a:xfrm>
                <a:off x="3403" y="1403"/>
                <a:ext cx="208" cy="379"/>
              </a:xfrm>
              <a:custGeom>
                <a:avLst/>
                <a:gdLst/>
                <a:ahLst/>
                <a:cxnLst>
                  <a:cxn ang="0">
                    <a:pos x="487" y="687"/>
                  </a:cxn>
                  <a:cxn ang="0">
                    <a:pos x="309" y="1764"/>
                  </a:cxn>
                  <a:cxn ang="0">
                    <a:pos x="1030" y="1147"/>
                  </a:cxn>
                  <a:cxn ang="0">
                    <a:pos x="954" y="611"/>
                  </a:cxn>
                  <a:cxn ang="0">
                    <a:pos x="487" y="687"/>
                  </a:cxn>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alpha val="100000"/>
                </a:schemeClr>
              </a:solidFill>
              <a:ln w="0">
                <a:noFill/>
              </a:ln>
            </p:spPr>
            <p:txBody>
              <a:bodyPr/>
              <a:p>
                <a:endParaRPr lang="zh-CN" altLang="en-US"/>
              </a:p>
            </p:txBody>
          </p:sp>
          <p:sp>
            <p:nvSpPr>
              <p:cNvPr id="1045" name="Freeform 239"/>
              <p:cNvSpPr/>
              <p:nvPr/>
            </p:nvSpPr>
            <p:spPr>
              <a:xfrm>
                <a:off x="3272" y="645"/>
                <a:ext cx="683" cy="318"/>
              </a:xfrm>
              <a:custGeom>
                <a:avLst/>
                <a:gdLst/>
                <a:ahLst/>
                <a:cxnLst>
                  <a:cxn ang="0">
                    <a:pos x="2869" y="101"/>
                  </a:cxn>
                  <a:cxn ang="0">
                    <a:pos x="612" y="101"/>
                  </a:cxn>
                  <a:cxn ang="0">
                    <a:pos x="51" y="636"/>
                  </a:cxn>
                  <a:cxn ang="0">
                    <a:pos x="1538" y="1479"/>
                  </a:cxn>
                  <a:cxn ang="0">
                    <a:pos x="2459" y="1378"/>
                  </a:cxn>
                  <a:cxn ang="0">
                    <a:pos x="2894" y="1353"/>
                  </a:cxn>
                  <a:cxn ang="0">
                    <a:pos x="2869" y="101"/>
                  </a:cxn>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alpha val="100000"/>
                </a:schemeClr>
              </a:solidFill>
              <a:ln w="0">
                <a:noFill/>
              </a:ln>
            </p:spPr>
            <p:txBody>
              <a:bodyPr/>
              <a:p>
                <a:endParaRPr lang="zh-CN" altLang="en-US"/>
              </a:p>
            </p:txBody>
          </p:sp>
          <p:sp>
            <p:nvSpPr>
              <p:cNvPr id="1046" name="Freeform 240"/>
              <p:cNvSpPr/>
              <p:nvPr/>
            </p:nvSpPr>
            <p:spPr>
              <a:xfrm>
                <a:off x="4046" y="1545"/>
                <a:ext cx="490" cy="515"/>
              </a:xfrm>
              <a:custGeom>
                <a:avLst/>
                <a:gdLst/>
                <a:ahLst/>
                <a:cxnLst>
                  <a:cxn ang="0">
                    <a:pos x="1707" y="126"/>
                  </a:cxn>
                  <a:cxn ang="0">
                    <a:pos x="793" y="126"/>
                  </a:cxn>
                  <a:cxn ang="0">
                    <a:pos x="308" y="1454"/>
                  </a:cxn>
                  <a:cxn ang="0">
                    <a:pos x="2016" y="1580"/>
                  </a:cxn>
                  <a:cxn ang="0">
                    <a:pos x="1707" y="126"/>
                  </a:cxn>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alpha val="100000"/>
                </a:schemeClr>
              </a:solidFill>
              <a:ln w="0">
                <a:noFill/>
              </a:ln>
            </p:spPr>
            <p:txBody>
              <a:bodyPr/>
              <a:p>
                <a:endParaRPr lang="zh-CN" altLang="en-US"/>
              </a:p>
            </p:txBody>
          </p:sp>
          <p:sp>
            <p:nvSpPr>
              <p:cNvPr id="1047" name="Freeform 241"/>
              <p:cNvSpPr/>
              <p:nvPr/>
            </p:nvSpPr>
            <p:spPr>
              <a:xfrm>
                <a:off x="5173" y="1024"/>
                <a:ext cx="501" cy="96"/>
              </a:xfrm>
              <a:custGeom>
                <a:avLst/>
                <a:gdLst/>
                <a:ahLst/>
                <a:cxnLst>
                  <a:cxn ang="0">
                    <a:pos x="385" y="0"/>
                  </a:cxn>
                  <a:cxn ang="0">
                    <a:pos x="1022" y="384"/>
                  </a:cxn>
                  <a:cxn ang="0">
                    <a:pos x="385" y="0"/>
                  </a:cxn>
                </a:cxnLst>
                <a:pathLst>
                  <a:path w="99" h="19">
                    <a:moveTo>
                      <a:pt x="15" y="0"/>
                    </a:moveTo>
                    <a:cubicBezTo>
                      <a:pt x="0" y="0"/>
                      <a:pt x="19" y="19"/>
                      <a:pt x="40" y="15"/>
                    </a:cubicBezTo>
                    <a:cubicBezTo>
                      <a:pt x="99" y="1"/>
                      <a:pt x="15" y="0"/>
                      <a:pt x="15" y="0"/>
                    </a:cubicBezTo>
                    <a:close/>
                  </a:path>
                </a:pathLst>
              </a:custGeom>
              <a:solidFill>
                <a:schemeClr val="bg1">
                  <a:alpha val="100000"/>
                </a:schemeClr>
              </a:solidFill>
              <a:ln w="0">
                <a:noFill/>
              </a:ln>
            </p:spPr>
            <p:txBody>
              <a:bodyPr/>
              <a:p>
                <a:endParaRPr lang="zh-CN" altLang="en-US"/>
              </a:p>
            </p:txBody>
          </p:sp>
          <p:sp>
            <p:nvSpPr>
              <p:cNvPr id="1048" name="Freeform 242"/>
              <p:cNvSpPr/>
              <p:nvPr/>
            </p:nvSpPr>
            <p:spPr>
              <a:xfrm>
                <a:off x="5340" y="1004"/>
                <a:ext cx="385" cy="237"/>
              </a:xfrm>
              <a:custGeom>
                <a:avLst/>
                <a:gdLst/>
                <a:ahLst/>
                <a:cxnLst>
                  <a:cxn ang="0">
                    <a:pos x="537" y="943"/>
                  </a:cxn>
                  <a:cxn ang="0">
                    <a:pos x="1798" y="434"/>
                  </a:cxn>
                  <a:cxn ang="0">
                    <a:pos x="1231" y="76"/>
                  </a:cxn>
                  <a:cxn ang="0">
                    <a:pos x="486" y="812"/>
                  </a:cxn>
                  <a:cxn ang="0">
                    <a:pos x="537" y="943"/>
                  </a:cxn>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alpha val="100000"/>
                </a:schemeClr>
              </a:solidFill>
              <a:ln w="0">
                <a:noFill/>
              </a:ln>
            </p:spPr>
            <p:txBody>
              <a:bodyPr/>
              <a:p>
                <a:endParaRPr lang="zh-CN" altLang="en-US"/>
              </a:p>
            </p:txBody>
          </p:sp>
          <p:sp>
            <p:nvSpPr>
              <p:cNvPr id="1049" name="Freeform 243"/>
              <p:cNvSpPr/>
              <p:nvPr/>
            </p:nvSpPr>
            <p:spPr>
              <a:xfrm>
                <a:off x="5325" y="1201"/>
                <a:ext cx="415" cy="187"/>
              </a:xfrm>
              <a:custGeom>
                <a:avLst/>
                <a:gdLst/>
                <a:ahLst/>
                <a:cxnLst>
                  <a:cxn ang="0">
                    <a:pos x="1842" y="152"/>
                  </a:cxn>
                  <a:cxn ang="0">
                    <a:pos x="612" y="435"/>
                  </a:cxn>
                  <a:cxn ang="0">
                    <a:pos x="435" y="662"/>
                  </a:cxn>
                  <a:cxn ang="0">
                    <a:pos x="1948" y="586"/>
                  </a:cxn>
                  <a:cxn ang="0">
                    <a:pos x="2100" y="510"/>
                  </a:cxn>
                  <a:cxn ang="0">
                    <a:pos x="2100" y="0"/>
                  </a:cxn>
                  <a:cxn ang="0">
                    <a:pos x="1842" y="152"/>
                  </a:cxn>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alpha val="100000"/>
                </a:schemeClr>
              </a:solidFill>
              <a:ln w="0">
                <a:noFill/>
              </a:ln>
            </p:spPr>
            <p:txBody>
              <a:bodyPr/>
              <a:p>
                <a:endParaRPr lang="zh-CN" altLang="en-US"/>
              </a:p>
            </p:txBody>
          </p:sp>
          <p:sp>
            <p:nvSpPr>
              <p:cNvPr id="1050" name="Freeform 244"/>
              <p:cNvSpPr/>
              <p:nvPr/>
            </p:nvSpPr>
            <p:spPr>
              <a:xfrm>
                <a:off x="5001" y="1378"/>
                <a:ext cx="698" cy="167"/>
              </a:xfrm>
              <a:custGeom>
                <a:avLst/>
                <a:gdLst/>
                <a:ahLst/>
                <a:cxnLst>
                  <a:cxn ang="0">
                    <a:pos x="536" y="25"/>
                  </a:cxn>
                  <a:cxn ang="0">
                    <a:pos x="202" y="359"/>
                  </a:cxn>
                  <a:cxn ang="0">
                    <a:pos x="1457" y="562"/>
                  </a:cxn>
                  <a:cxn ang="0">
                    <a:pos x="2994" y="587"/>
                  </a:cxn>
                  <a:cxn ang="0">
                    <a:pos x="2918" y="202"/>
                  </a:cxn>
                  <a:cxn ang="0">
                    <a:pos x="2099" y="76"/>
                  </a:cxn>
                  <a:cxn ang="0">
                    <a:pos x="536" y="25"/>
                  </a:cxn>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alpha val="100000"/>
                </a:schemeClr>
              </a:solidFill>
              <a:ln w="0">
                <a:noFill/>
              </a:ln>
            </p:spPr>
            <p:txBody>
              <a:bodyPr/>
              <a:p>
                <a:endParaRPr lang="zh-CN" altLang="en-US"/>
              </a:p>
            </p:txBody>
          </p:sp>
          <p:sp>
            <p:nvSpPr>
              <p:cNvPr id="1051" name="Freeform 245"/>
              <p:cNvSpPr/>
              <p:nvPr/>
            </p:nvSpPr>
            <p:spPr>
              <a:xfrm>
                <a:off x="5077" y="1540"/>
                <a:ext cx="567" cy="146"/>
              </a:xfrm>
              <a:custGeom>
                <a:avLst/>
                <a:gdLst/>
                <a:ahLst/>
                <a:cxnLst>
                  <a:cxn ang="0">
                    <a:pos x="2511" y="483"/>
                  </a:cxn>
                  <a:cxn ang="0">
                    <a:pos x="2638" y="101"/>
                  </a:cxn>
                  <a:cxn ang="0">
                    <a:pos x="1898" y="252"/>
                  </a:cxn>
                  <a:cxn ang="0">
                    <a:pos x="921" y="151"/>
                  </a:cxn>
                  <a:cxn ang="0">
                    <a:pos x="51" y="101"/>
                  </a:cxn>
                  <a:cxn ang="0">
                    <a:pos x="2511" y="483"/>
                  </a:cxn>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alpha val="100000"/>
                </a:schemeClr>
              </a:solidFill>
              <a:ln w="0">
                <a:noFill/>
              </a:ln>
            </p:spPr>
            <p:txBody>
              <a:bodyPr/>
              <a:p>
                <a:endParaRPr lang="zh-CN" altLang="en-US"/>
              </a:p>
            </p:txBody>
          </p:sp>
          <p:sp>
            <p:nvSpPr>
              <p:cNvPr id="1052" name="Freeform 246"/>
              <p:cNvSpPr/>
              <p:nvPr/>
            </p:nvSpPr>
            <p:spPr>
              <a:xfrm>
                <a:off x="5042" y="1656"/>
                <a:ext cx="581" cy="480"/>
              </a:xfrm>
              <a:custGeom>
                <a:avLst/>
                <a:gdLst/>
                <a:ahLst/>
                <a:cxnLst>
                  <a:cxn ang="0">
                    <a:pos x="76" y="1354"/>
                  </a:cxn>
                  <a:cxn ang="0">
                    <a:pos x="662" y="1379"/>
                  </a:cxn>
                  <a:cxn ang="0">
                    <a:pos x="1278" y="1965"/>
                  </a:cxn>
                  <a:cxn ang="0">
                    <a:pos x="1506" y="2142"/>
                  </a:cxn>
                  <a:cxn ang="0">
                    <a:pos x="2066" y="1329"/>
                  </a:cxn>
                  <a:cxn ang="0">
                    <a:pos x="2834" y="1329"/>
                  </a:cxn>
                  <a:cxn ang="0">
                    <a:pos x="2016" y="687"/>
                  </a:cxn>
                  <a:cxn ang="0">
                    <a:pos x="945" y="409"/>
                  </a:cxn>
                  <a:cxn ang="0">
                    <a:pos x="308" y="1046"/>
                  </a:cxn>
                  <a:cxn ang="0">
                    <a:pos x="76" y="1354"/>
                  </a:cxn>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alpha val="100000"/>
                </a:schemeClr>
              </a:solidFill>
              <a:ln w="0">
                <a:noFill/>
              </a:ln>
            </p:spPr>
            <p:txBody>
              <a:bodyPr/>
              <a:p>
                <a:endParaRPr lang="zh-CN" altLang="en-US"/>
              </a:p>
            </p:txBody>
          </p:sp>
          <p:sp>
            <p:nvSpPr>
              <p:cNvPr id="1053" name="Freeform 247"/>
              <p:cNvSpPr/>
              <p:nvPr/>
            </p:nvSpPr>
            <p:spPr>
              <a:xfrm>
                <a:off x="5421" y="1464"/>
                <a:ext cx="329" cy="854"/>
              </a:xfrm>
              <a:custGeom>
                <a:avLst/>
                <a:gdLst/>
                <a:ahLst/>
                <a:cxnLst>
                  <a:cxn ang="0">
                    <a:pos x="1306" y="1021"/>
                  </a:cxn>
                  <a:cxn ang="0">
                    <a:pos x="562" y="1253"/>
                  </a:cxn>
                  <a:cxn ang="0">
                    <a:pos x="562" y="1506"/>
                  </a:cxn>
                  <a:cxn ang="0">
                    <a:pos x="1281" y="2299"/>
                  </a:cxn>
                  <a:cxn ang="0">
                    <a:pos x="871" y="3012"/>
                  </a:cxn>
                  <a:cxn ang="0">
                    <a:pos x="0" y="3780"/>
                  </a:cxn>
                  <a:cxn ang="0">
                    <a:pos x="435" y="3957"/>
                  </a:cxn>
                  <a:cxn ang="0">
                    <a:pos x="1205" y="4240"/>
                  </a:cxn>
                  <a:cxn ang="0">
                    <a:pos x="1615" y="4139"/>
                  </a:cxn>
                  <a:cxn ang="0">
                    <a:pos x="1665" y="0"/>
                  </a:cxn>
                  <a:cxn ang="0">
                    <a:pos x="1306" y="1021"/>
                  </a:cxn>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alpha val="100000"/>
                </a:schemeClr>
              </a:solidFill>
              <a:ln w="0">
                <a:noFill/>
              </a:ln>
            </p:spPr>
            <p:txBody>
              <a:bodyPr/>
              <a:p>
                <a:endParaRPr lang="zh-CN" altLang="en-US"/>
              </a:p>
            </p:txBody>
          </p:sp>
        </p:grpSp>
      </p:grpSp>
      <p:sp>
        <p:nvSpPr>
          <p:cNvPr id="1034" name="Rectangle 248"/>
          <p:cNvSpPr>
            <a:spLocks noGrp="1" noRot="1"/>
          </p:cNvSpPr>
          <p:nvPr>
            <p:ph type="title"/>
          </p:nvPr>
        </p:nvSpPr>
        <p:spPr>
          <a:xfrm>
            <a:off x="298450" y="228600"/>
            <a:ext cx="854075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35" name="Rectangle 249"/>
          <p:cNvSpPr>
            <a:spLocks noGrp="1" noRot="1"/>
          </p:cNvSpPr>
          <p:nvPr>
            <p:ph type="body" idx="1"/>
          </p:nvPr>
        </p:nvSpPr>
        <p:spPr>
          <a:xfrm>
            <a:off x="609600" y="1600200"/>
            <a:ext cx="8153400" cy="44989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6570" name="Rectangle 250"/>
          <p:cNvSpPr>
            <a:spLocks noGrp="1" noChangeArrowheads="1"/>
          </p:cNvSpPr>
          <p:nvPr>
            <p:ph type="dt" sz="half" idx="2"/>
          </p:nvPr>
        </p:nvSpPr>
        <p:spPr bwMode="auto">
          <a:xfrm>
            <a:off x="298450" y="6245225"/>
            <a:ext cx="2289175" cy="476250"/>
          </a:xfrm>
          <a:prstGeom prst="rect">
            <a:avLst/>
          </a:prstGeom>
          <a:noFill/>
          <a:ln>
            <a:noFill/>
          </a:ln>
          <a:effectLst/>
        </p:spPr>
        <p:txBody>
          <a:bodyPr vert="horz" wrap="square" lIns="91440" tIns="45720" rIns="91440" bIns="45720" numCol="1" anchor="t" anchorCtr="0" compatLnSpc="1"/>
          <a:lstStyle>
            <a:lvl1pPr eaLnBrk="1" hangingPunct="1">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571" name="Rectangle 251"/>
          <p:cNvSpPr>
            <a:spLocks noGrp="1" noChangeArrowheads="1"/>
          </p:cNvSpPr>
          <p:nvPr>
            <p:ph type="ftr" sz="quarter" idx="3"/>
          </p:nvPr>
        </p:nvSpPr>
        <p:spPr bwMode="auto">
          <a:xfrm>
            <a:off x="3121025" y="6245225"/>
            <a:ext cx="2895600" cy="476250"/>
          </a:xfrm>
          <a:prstGeom prst="rect">
            <a:avLst/>
          </a:prstGeom>
          <a:noFill/>
          <a:ln>
            <a:noFill/>
          </a:ln>
          <a:effectLst/>
        </p:spPr>
        <p:txBody>
          <a:bodyPr vert="horz" wrap="square" lIns="91440" tIns="45720" rIns="91440" bIns="45720" numCol="1" anchor="t" anchorCtr="0" compatLnSpc="1"/>
          <a:lstStyle>
            <a:lvl1pPr algn="ctr" eaLnBrk="1" hangingPunct="1">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572" name="Rectangle 252"/>
          <p:cNvSpPr>
            <a:spLocks noGrp="1" noChangeArrowheads="1"/>
          </p:cNvSpPr>
          <p:nvPr>
            <p:ph type="sldNum" sz="quarter" idx="4"/>
          </p:nvPr>
        </p:nvSpPr>
        <p:spPr bwMode="auto">
          <a:xfrm>
            <a:off x="6550025" y="6245225"/>
            <a:ext cx="2289175" cy="47625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85000"/>
        <a:buFont typeface="Wingdings" panose="05000000000000000000" pitchFamily="2" charset="2"/>
        <a:buChar char="Ø"/>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95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90000"/>
        <a:buFont typeface="Wingdings" panose="05000000000000000000" pitchFamily="2" charset="2"/>
        <a:buChar char="Ø"/>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wmf"/><Relationship Id="rId7" Type="http://schemas.openxmlformats.org/officeDocument/2006/relationships/oleObject" Target="../embeddings/oleObject6.bin"/><Relationship Id="rId6" Type="http://schemas.openxmlformats.org/officeDocument/2006/relationships/image" Target="../media/image5.wmf"/><Relationship Id="rId5" Type="http://schemas.openxmlformats.org/officeDocument/2006/relationships/oleObject" Target="../embeddings/oleObject5.bin"/><Relationship Id="rId4" Type="http://schemas.openxmlformats.org/officeDocument/2006/relationships/image" Target="../media/image4.wmf"/><Relationship Id="rId3" Type="http://schemas.openxmlformats.org/officeDocument/2006/relationships/oleObject" Target="../embeddings/oleObject4.bin"/><Relationship Id="rId2" Type="http://schemas.openxmlformats.org/officeDocument/2006/relationships/image" Target="../media/image3.wmf"/><Relationship Id="rId10" Type="http://schemas.openxmlformats.org/officeDocument/2006/relationships/vmlDrawing" Target="../drawings/vmlDrawing3.vml"/><Relationship Id="rId1"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image" Target="../media/image9.wmf"/><Relationship Id="rId3" Type="http://schemas.openxmlformats.org/officeDocument/2006/relationships/oleObject" Target="../embeddings/oleObject8.bin"/><Relationship Id="rId2" Type="http://schemas.openxmlformats.org/officeDocument/2006/relationships/image" Target="../media/image8.wmf"/><Relationship Id="rId1"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wmf"/><Relationship Id="rId3" Type="http://schemas.openxmlformats.org/officeDocument/2006/relationships/oleObject" Target="../embeddings/oleObject10.bin"/><Relationship Id="rId2" Type="http://schemas.openxmlformats.org/officeDocument/2006/relationships/image" Target="../media/image10.wmf"/><Relationship Id="rId1" Type="http://schemas.openxmlformats.org/officeDocument/2006/relationships/oleObject" Target="../embeddings/oleObject9.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9" Type="http://schemas.openxmlformats.org/officeDocument/2006/relationships/image" Target="../media/image16.wmf"/><Relationship Id="rId8" Type="http://schemas.openxmlformats.org/officeDocument/2006/relationships/oleObject" Target="../embeddings/oleObject14.bin"/><Relationship Id="rId7" Type="http://schemas.openxmlformats.org/officeDocument/2006/relationships/image" Target="../media/image15.wmf"/><Relationship Id="rId6" Type="http://schemas.openxmlformats.org/officeDocument/2006/relationships/oleObject" Target="../embeddings/oleObject13.bin"/><Relationship Id="rId5" Type="http://schemas.openxmlformats.org/officeDocument/2006/relationships/image" Target="../media/image14.wmf"/><Relationship Id="rId4" Type="http://schemas.openxmlformats.org/officeDocument/2006/relationships/oleObject" Target="../embeddings/oleObject12.bin"/><Relationship Id="rId3" Type="http://schemas.openxmlformats.org/officeDocument/2006/relationships/image" Target="../media/image13.wmf"/><Relationship Id="rId2" Type="http://schemas.openxmlformats.org/officeDocument/2006/relationships/oleObject" Target="../embeddings/oleObject11.bin"/><Relationship Id="rId17" Type="http://schemas.openxmlformats.org/officeDocument/2006/relationships/vmlDrawing" Target="../drawings/vmlDrawing6.vml"/><Relationship Id="rId16" Type="http://schemas.openxmlformats.org/officeDocument/2006/relationships/slideLayout" Target="../slideLayouts/slideLayout2.xml"/><Relationship Id="rId15" Type="http://schemas.openxmlformats.org/officeDocument/2006/relationships/image" Target="../media/image19.wmf"/><Relationship Id="rId14" Type="http://schemas.openxmlformats.org/officeDocument/2006/relationships/oleObject" Target="../embeddings/oleObject17.bin"/><Relationship Id="rId13" Type="http://schemas.openxmlformats.org/officeDocument/2006/relationships/image" Target="../media/image18.wmf"/><Relationship Id="rId12" Type="http://schemas.openxmlformats.org/officeDocument/2006/relationships/oleObject" Target="../embeddings/oleObject16.bin"/><Relationship Id="rId11" Type="http://schemas.openxmlformats.org/officeDocument/2006/relationships/image" Target="../media/image17.wmf"/><Relationship Id="rId10" Type="http://schemas.openxmlformats.org/officeDocument/2006/relationships/oleObject" Target="../embeddings/oleObject15.bin"/><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2.xml"/><Relationship Id="rId2" Type="http://schemas.openxmlformats.org/officeDocument/2006/relationships/image" Target="../media/image20.wmf"/><Relationship Id="rId1" Type="http://schemas.openxmlformats.org/officeDocument/2006/relationships/oleObject" Target="../embeddings/oleObject18.bin"/></Relationships>
</file>

<file path=ppt/slides/_rels/slide26.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4.xml"/><Relationship Id="rId2" Type="http://schemas.openxmlformats.org/officeDocument/2006/relationships/image" Target="../media/image21.wmf"/><Relationship Id="rId1" Type="http://schemas.openxmlformats.org/officeDocument/2006/relationships/oleObject" Target="../embeddings/oleObject19.bin"/></Relationships>
</file>

<file path=ppt/slides/_rels/slide27.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7.xml"/><Relationship Id="rId2" Type="http://schemas.openxmlformats.org/officeDocument/2006/relationships/image" Target="../media/image22.wmf"/><Relationship Id="rId1" Type="http://schemas.openxmlformats.org/officeDocument/2006/relationships/oleObject" Target="../embeddings/oleObject20.bin"/></Relationships>
</file>

<file path=ppt/slides/_rels/slide28.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4.xml"/><Relationship Id="rId4" Type="http://schemas.openxmlformats.org/officeDocument/2006/relationships/image" Target="../media/image24.wmf"/><Relationship Id="rId3" Type="http://schemas.openxmlformats.org/officeDocument/2006/relationships/oleObject" Target="../embeddings/oleObject22.bin"/><Relationship Id="rId2" Type="http://schemas.openxmlformats.org/officeDocument/2006/relationships/image" Target="../media/image23.wmf"/><Relationship Id="rId1" Type="http://schemas.openxmlformats.org/officeDocument/2006/relationships/oleObject" Target="../embeddings/oleObject21.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3.xml"/><Relationship Id="rId2" Type="http://schemas.openxmlformats.org/officeDocument/2006/relationships/image" Target="../media/image1.emf"/><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2.wmf"/><Relationship Id="rId1"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8" name="Rectangle 6"/>
          <p:cNvSpPr>
            <a:spLocks noGrp="1" noRot="1" noChangeArrowheads="1"/>
          </p:cNvSpPr>
          <p:nvPr>
            <p:ph idx="1"/>
          </p:nvPr>
        </p:nvSpPr>
        <p:spPr>
          <a:xfrm>
            <a:off x="1043305" y="1700530"/>
            <a:ext cx="7268845" cy="1696085"/>
          </a:xfrm>
          <a:solidFill>
            <a:srgbClr val="008000">
              <a:alpha val="50000"/>
            </a:srgbClr>
          </a:solidFill>
          <a:ln w="38100">
            <a:solidFill>
              <a:srgbClr val="663300"/>
            </a:solidFill>
            <a:miter lim="800000"/>
          </a:ln>
        </p:spPr>
        <p:txBody>
          <a:bodyPr vert="horz" wrap="square" lIns="91440" tIns="45720" rIns="91440" bIns="45720" numCol="1" anchor="t" anchorCtr="0" compatLnSpc="1"/>
          <a:lstStyle/>
          <a:p>
            <a:pPr marL="342900" marR="0" lvl="0" indent="-342900" algn="ctr" defTabSz="914400" rtl="0" eaLnBrk="1" fontAlgn="base" latinLnBrk="0" hangingPunct="1">
              <a:lnSpc>
                <a:spcPct val="80000"/>
              </a:lnSpc>
              <a:spcBef>
                <a:spcPct val="0"/>
              </a:spcBef>
              <a:spcAft>
                <a:spcPct val="0"/>
              </a:spcAft>
              <a:buClrTx/>
              <a:buSzTx/>
              <a:buFontTx/>
              <a:buNone/>
              <a:defRPr/>
            </a:pPr>
            <a:endParaRPr kumimoji="0" lang="zh-CN" altLang="en-US" sz="4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黑体" panose="02010609060101010101" pitchFamily="49" charset="-122"/>
              <a:ea typeface="华文隶书" panose="02010800040101010101" pitchFamily="2" charset="-122"/>
              <a:cs typeface="+mn-cs"/>
            </a:endParaRPr>
          </a:p>
          <a:p>
            <a:pPr marL="342900" marR="0" lvl="0" indent="-342900" algn="ctr" defTabSz="914400" rtl="0" eaLnBrk="1" fontAlgn="base" latinLnBrk="0" hangingPunct="1">
              <a:lnSpc>
                <a:spcPct val="80000"/>
              </a:lnSpc>
              <a:spcBef>
                <a:spcPct val="0"/>
              </a:spcBef>
              <a:spcAft>
                <a:spcPct val="0"/>
              </a:spcAft>
              <a:buClrTx/>
              <a:buSzTx/>
              <a:buFontTx/>
              <a:buNone/>
              <a:defRPr/>
            </a:pPr>
            <a:r>
              <a:rPr kumimoji="0" lang="zh-CN" altLang="en-US" sz="4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黑体" panose="02010609060101010101" pitchFamily="49" charset="-122"/>
                <a:ea typeface="华文隶书" panose="02010800040101010101" pitchFamily="2" charset="-122"/>
                <a:cs typeface="+mn-cs"/>
              </a:rPr>
              <a:t>2.1</a:t>
            </a:r>
            <a:r>
              <a:rPr kumimoji="0" lang="en-US" altLang="zh-CN" sz="4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黑体" panose="02010609060101010101" pitchFamily="49" charset="-122"/>
                <a:ea typeface="华文隶书" panose="02010800040101010101" pitchFamily="2" charset="-122"/>
                <a:cs typeface="+mn-cs"/>
              </a:rPr>
              <a:t> </a:t>
            </a:r>
            <a:r>
              <a:rPr kumimoji="0" lang="zh-CN" altLang="en-US" sz="4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黑体" panose="02010609060101010101" pitchFamily="49" charset="-122"/>
                <a:ea typeface="华文隶书" panose="02010800040101010101" pitchFamily="2" charset="-122"/>
                <a:cs typeface="+mn-cs"/>
              </a:rPr>
              <a:t>传感器的基本概念</a:t>
            </a:r>
            <a:endParaRPr kumimoji="0" lang="zh-CN" altLang="en-US" sz="4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黑体" panose="02010609060101010101" pitchFamily="49" charset="-122"/>
              <a:ea typeface="华文隶书" panose="02010800040101010101" pitchFamily="2" charset="-122"/>
              <a:cs typeface="+mn-cs"/>
            </a:endParaRPr>
          </a:p>
          <a:p>
            <a:pPr marL="342900" marR="0" lvl="0" indent="-342900" algn="ctr" defTabSz="914400" rtl="0" eaLnBrk="1" fontAlgn="base" latinLnBrk="0" hangingPunct="1">
              <a:lnSpc>
                <a:spcPct val="80000"/>
              </a:lnSpc>
              <a:spcBef>
                <a:spcPct val="0"/>
              </a:spcBef>
              <a:spcAft>
                <a:spcPct val="0"/>
              </a:spcAft>
              <a:buClrTx/>
              <a:buSzTx/>
              <a:buFontTx/>
              <a:buNone/>
              <a:defRPr/>
            </a:pPr>
            <a:endParaRPr kumimoji="0" lang="zh-CN" altLang="en-US" sz="4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黑体" panose="02010609060101010101" pitchFamily="49" charset="-122"/>
              <a:ea typeface="华文隶书" panose="0201080004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标题 403457"/>
          <p:cNvSpPr>
            <a:spLocks noGrp="1"/>
          </p:cNvSpPr>
          <p:nvPr>
            <p:ph type="title"/>
          </p:nvPr>
        </p:nvSpPr>
        <p:spPr>
          <a:xfrm>
            <a:off x="1055370" y="1460659"/>
            <a:ext cx="432197" cy="4050506"/>
          </a:xfrm>
          <a:gradFill rotWithShape="1">
            <a:gsLst>
              <a:gs pos="91000">
                <a:srgbClr val="FF8033">
                  <a:alpha val="49000"/>
                </a:srgbClr>
              </a:gs>
              <a:gs pos="91000">
                <a:srgbClr val="FF8033">
                  <a:alpha val="100000"/>
                </a:srgbClr>
              </a:gs>
              <a:gs pos="91000">
                <a:srgbClr val="FF8033">
                  <a:alpha val="100000"/>
                </a:srgbClr>
              </a:gs>
              <a:gs pos="91000">
                <a:srgbClr val="FF8033">
                  <a:alpha val="100000"/>
                </a:srgbClr>
              </a:gs>
              <a:gs pos="91000">
                <a:srgbClr val="FF8033">
                  <a:alpha val="100000"/>
                </a:srgbClr>
              </a:gs>
            </a:gsLst>
            <a:lin ang="5400000" scaled="1"/>
            <a:tileRect/>
          </a:gradFill>
        </p:spPr>
        <p:txBody>
          <a:bodyPr vert="horz" anchor="ctr"/>
          <a:lstStyle/>
          <a:p>
            <a:r>
              <a:rPr lang="zh-CN" altLang="en-US" sz="1650" dirty="0">
                <a:latin typeface="+mj-ea"/>
              </a:rPr>
              <a:t>传感器静态数学模型</a:t>
            </a:r>
            <a:br>
              <a:rPr lang="zh-CN" altLang="en-US" sz="1650" dirty="0">
                <a:latin typeface="+mj-ea"/>
              </a:rPr>
            </a:br>
            <a:r>
              <a:rPr lang="en-US" altLang="zh-CN" sz="1650" dirty="0">
                <a:latin typeface="+mj-ea"/>
              </a:rPr>
              <a:t>4</a:t>
            </a:r>
            <a:br>
              <a:rPr lang="en-US" altLang="zh-CN" sz="1650" dirty="0">
                <a:latin typeface="+mj-ea"/>
              </a:rPr>
            </a:br>
            <a:r>
              <a:rPr lang="zh-CN" altLang="en-US" sz="1650" dirty="0">
                <a:latin typeface="+mj-ea"/>
              </a:rPr>
              <a:t>种特殊形式</a:t>
            </a:r>
            <a:endParaRPr lang="zh-CN" altLang="en-US" sz="1650" dirty="0">
              <a:latin typeface="+mj-ea"/>
            </a:endParaRPr>
          </a:p>
        </p:txBody>
      </p:sp>
      <p:sp>
        <p:nvSpPr>
          <p:cNvPr id="403459" name="文本占位符 403458"/>
          <p:cNvSpPr>
            <a:spLocks noGrp="1"/>
          </p:cNvSpPr>
          <p:nvPr>
            <p:ph type="body" idx="1"/>
          </p:nvPr>
        </p:nvSpPr>
        <p:spPr>
          <a:xfrm>
            <a:off x="1925241" y="1430201"/>
            <a:ext cx="5778103" cy="378619"/>
          </a:xfrm>
        </p:spPr>
        <p:txBody>
          <a:bodyPr vert="horz"/>
          <a:lstStyle/>
          <a:p>
            <a:pPr>
              <a:lnSpc>
                <a:spcPct val="90000"/>
              </a:lnSpc>
              <a:buClr>
                <a:srgbClr val="CC0066"/>
              </a:buClr>
              <a:buFont typeface="Wingdings" panose="05000000000000000000" pitchFamily="2" charset="2"/>
              <a:buChar char="u"/>
            </a:pPr>
            <a:r>
              <a:rPr lang="zh-CN" altLang="en-US" sz="1500" dirty="0">
                <a:latin typeface="黑体" panose="02010609060101010101" pitchFamily="49" charset="-122"/>
              </a:rPr>
              <a:t>理想的线性特性</a:t>
            </a:r>
            <a:r>
              <a:rPr lang="en-US" altLang="zh-CN" sz="1500" dirty="0">
                <a:latin typeface="黑体" panose="02010609060101010101" pitchFamily="49" charset="-122"/>
              </a:rPr>
              <a:t>----</a:t>
            </a:r>
            <a:r>
              <a:rPr lang="zh-CN" altLang="en-US" sz="1500" dirty="0">
                <a:latin typeface="黑体" panose="02010609060101010101" pitchFamily="49" charset="-122"/>
              </a:rPr>
              <a:t>能准确无误地反映被测的真值。</a:t>
            </a:r>
            <a:endParaRPr lang="zh-CN" altLang="en-US" sz="1500" dirty="0">
              <a:latin typeface="黑体" panose="02010609060101010101" pitchFamily="49" charset="-122"/>
            </a:endParaRPr>
          </a:p>
        </p:txBody>
      </p:sp>
      <p:sp>
        <p:nvSpPr>
          <p:cNvPr id="403460" name="左大括号 403459"/>
          <p:cNvSpPr/>
          <p:nvPr/>
        </p:nvSpPr>
        <p:spPr>
          <a:xfrm>
            <a:off x="1734026" y="1467107"/>
            <a:ext cx="191215" cy="3798097"/>
          </a:xfrm>
          <a:prstGeom prst="leftBrace">
            <a:avLst>
              <a:gd name="adj1" fmla="val 154558"/>
              <a:gd name="adj2" fmla="val 50000"/>
            </a:avLst>
          </a:prstGeom>
          <a:solidFill>
            <a:srgbClr val="0000FF"/>
          </a:solidFill>
          <a:ln w="9525" cap="flat" cmpd="sng">
            <a:solidFill>
              <a:schemeClr val="accent1"/>
            </a:solidFill>
            <a:prstDash val="solid"/>
            <a:headEnd type="none" w="med" len="med"/>
            <a:tailEnd type="none" w="med" len="med"/>
          </a:ln>
          <a:effectLst>
            <a:outerShdw dist="35921" dir="2699999" algn="ctr" rotWithShape="0">
              <a:schemeClr val="bg2">
                <a:alpha val="50000"/>
              </a:schemeClr>
            </a:outerShdw>
          </a:effectLst>
        </p:spPr>
        <p:txBody>
          <a:bodyPr/>
          <a:lstStyle/>
          <a:p>
            <a:pPr rtl="0"/>
            <a:endParaRPr lang="zh-CN" altLang="en-US" sz="100">
              <a:cs typeface="+mn-cs"/>
            </a:endParaRPr>
          </a:p>
        </p:txBody>
      </p:sp>
      <p:sp>
        <p:nvSpPr>
          <p:cNvPr id="403461" name="矩形 403460"/>
          <p:cNvSpPr/>
          <p:nvPr/>
        </p:nvSpPr>
        <p:spPr>
          <a:xfrm>
            <a:off x="1143000" y="3343275"/>
            <a:ext cx="6858000" cy="0"/>
          </a:xfrm>
          <a:prstGeom prst="rect">
            <a:avLst/>
          </a:prstGeom>
          <a:noFill/>
          <a:ln w="9525">
            <a:noFill/>
          </a:ln>
        </p:spPr>
        <p:txBody>
          <a:bodyPr/>
          <a:lstStyle/>
          <a:p>
            <a:pPr rtl="0"/>
            <a:endParaRPr lang="zh-CN" altLang="en-US" sz="100">
              <a:cs typeface="+mn-cs"/>
            </a:endParaRPr>
          </a:p>
        </p:txBody>
      </p:sp>
      <p:sp>
        <p:nvSpPr>
          <p:cNvPr id="403462" name="矩形 403461"/>
          <p:cNvSpPr/>
          <p:nvPr/>
        </p:nvSpPr>
        <p:spPr>
          <a:xfrm>
            <a:off x="1925241" y="2261484"/>
            <a:ext cx="4086860" cy="321945"/>
          </a:xfrm>
          <a:prstGeom prst="rect">
            <a:avLst/>
          </a:prstGeom>
          <a:noFill/>
          <a:ln w="9525">
            <a:noFill/>
          </a:ln>
        </p:spPr>
        <p:txBody>
          <a:bodyPr wrap="none" anchor="ctr">
            <a:spAutoFit/>
          </a:bodyPr>
          <a:lstStyle/>
          <a:p>
            <a:pPr algn="l" rtl="0">
              <a:buClr>
                <a:srgbClr val="CC0066"/>
              </a:buClr>
              <a:buFont typeface="Wingdings" panose="05000000000000000000" pitchFamily="2" charset="2"/>
              <a:buChar char="u"/>
            </a:pPr>
            <a:r>
              <a:rPr lang="en-US" altLang="zh-CN" sz="1500" b="1" dirty="0">
                <a:solidFill>
                  <a:srgbClr val="000000"/>
                </a:solidFill>
                <a:latin typeface="宋体" panose="02010600030101010101" pitchFamily="2" charset="-122"/>
                <a:cs typeface="+mn-cs"/>
              </a:rPr>
              <a:t> </a:t>
            </a:r>
            <a:r>
              <a:rPr lang="zh-CN" altLang="en-US" sz="1500" dirty="0">
                <a:solidFill>
                  <a:srgbClr val="000000"/>
                </a:solidFill>
                <a:latin typeface="黑体" panose="02010609060101010101" pitchFamily="49" charset="-122"/>
                <a:ea typeface="黑体" panose="02010609060101010101" pitchFamily="49" charset="-122"/>
                <a:cs typeface="+mn-cs"/>
              </a:rPr>
              <a:t>线性传感器的特性----不过原点的直线。 </a:t>
            </a:r>
            <a:r>
              <a:rPr lang="zh-CN" altLang="en-US" sz="1500" dirty="0">
                <a:solidFill>
                  <a:srgbClr val="000000"/>
                </a:solidFill>
                <a:latin typeface="宋体" panose="02010600030101010101" pitchFamily="2" charset="-122"/>
                <a:cs typeface="+mn-cs"/>
              </a:rPr>
              <a:t> </a:t>
            </a:r>
            <a:endParaRPr lang="zh-CN" altLang="en-US" sz="1500" dirty="0">
              <a:solidFill>
                <a:srgbClr val="000000"/>
              </a:solidFill>
              <a:latin typeface="宋体" panose="02010600030101010101" pitchFamily="2" charset="-122"/>
              <a:cs typeface="+mn-cs"/>
            </a:endParaRPr>
          </a:p>
        </p:txBody>
      </p:sp>
      <p:sp>
        <p:nvSpPr>
          <p:cNvPr id="403463" name="矩形 403462"/>
          <p:cNvSpPr/>
          <p:nvPr/>
        </p:nvSpPr>
        <p:spPr>
          <a:xfrm>
            <a:off x="1143000" y="3343275"/>
            <a:ext cx="6858000" cy="0"/>
          </a:xfrm>
          <a:prstGeom prst="rect">
            <a:avLst/>
          </a:prstGeom>
          <a:noFill/>
          <a:ln w="9525">
            <a:noFill/>
          </a:ln>
        </p:spPr>
        <p:txBody>
          <a:bodyPr/>
          <a:lstStyle/>
          <a:p>
            <a:pPr rtl="0"/>
            <a:endParaRPr lang="zh-CN" altLang="en-US" sz="100">
              <a:cs typeface="+mn-cs"/>
            </a:endParaRPr>
          </a:p>
        </p:txBody>
      </p:sp>
      <p:sp>
        <p:nvSpPr>
          <p:cNvPr id="403464" name="矩形 403463"/>
          <p:cNvSpPr/>
          <p:nvPr/>
        </p:nvSpPr>
        <p:spPr>
          <a:xfrm>
            <a:off x="1925241" y="3005531"/>
            <a:ext cx="5616178" cy="598805"/>
          </a:xfrm>
          <a:prstGeom prst="rect">
            <a:avLst/>
          </a:prstGeom>
          <a:noFill/>
          <a:ln w="9525">
            <a:noFill/>
          </a:ln>
        </p:spPr>
        <p:txBody>
          <a:bodyPr anchor="ctr">
            <a:spAutoFit/>
          </a:bodyPr>
          <a:lstStyle/>
          <a:p>
            <a:pPr algn="l" rtl="0">
              <a:buClr>
                <a:srgbClr val="CC0066"/>
              </a:buClr>
              <a:buFont typeface="Wingdings" panose="05000000000000000000" pitchFamily="2" charset="2"/>
              <a:buChar char="u"/>
            </a:pPr>
            <a:r>
              <a:rPr lang="en-US" altLang="zh-CN" sz="1500" b="1" dirty="0">
                <a:solidFill>
                  <a:srgbClr val="000000"/>
                </a:solidFill>
                <a:latin typeface="宋体" panose="02010600030101010101" pitchFamily="2" charset="-122"/>
                <a:cs typeface="+mn-cs"/>
              </a:rPr>
              <a:t> </a:t>
            </a:r>
            <a:r>
              <a:rPr lang="zh-CN" altLang="en-US" sz="1500" dirty="0">
                <a:solidFill>
                  <a:srgbClr val="000000"/>
                </a:solidFill>
                <a:latin typeface="黑体" panose="02010609060101010101" pitchFamily="49" charset="-122"/>
                <a:ea typeface="黑体" panose="02010609060101010101" pitchFamily="49" charset="-122"/>
                <a:cs typeface="+mn-cs"/>
              </a:rPr>
              <a:t>仅有偶次非线性项----线性范围较窄，线性度较差，灵敏度</a:t>
            </a:r>
            <a:r>
              <a:rPr lang="zh-CN" altLang="en-US" sz="1500" dirty="0" smtClean="0">
                <a:solidFill>
                  <a:srgbClr val="000000"/>
                </a:solidFill>
                <a:latin typeface="黑体" panose="02010609060101010101" pitchFamily="49" charset="-122"/>
                <a:ea typeface="黑体" panose="02010609060101010101" pitchFamily="49" charset="-122"/>
                <a:cs typeface="+mn-cs"/>
              </a:rPr>
              <a:t>为    </a:t>
            </a:r>
            <a:endParaRPr lang="en-US" altLang="zh-CN" sz="1500" dirty="0" smtClean="0">
              <a:solidFill>
                <a:srgbClr val="000000"/>
              </a:solidFill>
              <a:latin typeface="黑体" panose="02010609060101010101" pitchFamily="49" charset="-122"/>
              <a:ea typeface="黑体" panose="02010609060101010101" pitchFamily="49" charset="-122"/>
              <a:cs typeface="+mn-cs"/>
            </a:endParaRPr>
          </a:p>
          <a:p>
            <a:pPr algn="l" rtl="0">
              <a:buClr>
                <a:srgbClr val="CC0066"/>
              </a:buClr>
            </a:pPr>
            <a:r>
              <a:rPr lang="en-US" altLang="zh-CN" sz="1500" dirty="0">
                <a:solidFill>
                  <a:srgbClr val="000000"/>
                </a:solidFill>
                <a:latin typeface="黑体" panose="02010609060101010101" pitchFamily="49" charset="-122"/>
                <a:ea typeface="黑体" panose="02010609060101010101" pitchFamily="49" charset="-122"/>
                <a:cs typeface="+mn-cs"/>
              </a:rPr>
              <a:t> </a:t>
            </a:r>
            <a:r>
              <a:rPr lang="en-US" altLang="zh-CN" sz="1500" dirty="0" smtClean="0">
                <a:solidFill>
                  <a:srgbClr val="000000"/>
                </a:solidFill>
                <a:latin typeface="黑体" panose="02010609060101010101" pitchFamily="49" charset="-122"/>
                <a:ea typeface="黑体" panose="02010609060101010101" pitchFamily="49" charset="-122"/>
                <a:cs typeface="+mn-cs"/>
              </a:rPr>
              <a:t>  </a:t>
            </a:r>
            <a:r>
              <a:rPr lang="zh-CN" altLang="en-US" sz="1500" dirty="0" smtClean="0">
                <a:solidFill>
                  <a:srgbClr val="000000"/>
                </a:solidFill>
                <a:latin typeface="黑体" panose="02010609060101010101" pitchFamily="49" charset="-122"/>
                <a:ea typeface="黑体" panose="02010609060101010101" pitchFamily="49" charset="-122"/>
                <a:cs typeface="+mn-cs"/>
              </a:rPr>
              <a:t>相应</a:t>
            </a:r>
            <a:r>
              <a:rPr lang="zh-CN" altLang="en-US" sz="1500" dirty="0">
                <a:solidFill>
                  <a:srgbClr val="000000"/>
                </a:solidFill>
                <a:latin typeface="黑体" panose="02010609060101010101" pitchFamily="49" charset="-122"/>
                <a:ea typeface="黑体" panose="02010609060101010101" pitchFamily="49" charset="-122"/>
                <a:cs typeface="+mn-cs"/>
              </a:rPr>
              <a:t>曲线的斜率。</a:t>
            </a:r>
            <a:r>
              <a:rPr lang="zh-CN" altLang="en-US" sz="1800" dirty="0">
                <a:solidFill>
                  <a:srgbClr val="000000"/>
                </a:solidFill>
                <a:latin typeface="宋体" panose="02010600030101010101" pitchFamily="2" charset="-122"/>
                <a:cs typeface="+mn-cs"/>
              </a:rPr>
              <a:t> </a:t>
            </a:r>
            <a:r>
              <a:rPr lang="zh-CN" altLang="en-US" sz="1800" b="1" dirty="0">
                <a:solidFill>
                  <a:srgbClr val="000000"/>
                </a:solidFill>
                <a:latin typeface="宋体" panose="02010600030101010101" pitchFamily="2" charset="-122"/>
                <a:cs typeface="+mn-cs"/>
              </a:rPr>
              <a:t> </a:t>
            </a:r>
            <a:endParaRPr lang="zh-CN" altLang="en-US" sz="1800" b="1" dirty="0">
              <a:solidFill>
                <a:srgbClr val="000000"/>
              </a:solidFill>
              <a:latin typeface="宋体" panose="02010600030101010101" pitchFamily="2" charset="-122"/>
              <a:cs typeface="+mn-cs"/>
            </a:endParaRPr>
          </a:p>
        </p:txBody>
      </p:sp>
      <p:sp>
        <p:nvSpPr>
          <p:cNvPr id="403465" name="矩形 403464"/>
          <p:cNvSpPr/>
          <p:nvPr/>
        </p:nvSpPr>
        <p:spPr>
          <a:xfrm>
            <a:off x="1143000" y="3339704"/>
            <a:ext cx="6858000" cy="0"/>
          </a:xfrm>
          <a:prstGeom prst="rect">
            <a:avLst/>
          </a:prstGeom>
          <a:noFill/>
          <a:ln w="9525">
            <a:noFill/>
          </a:ln>
        </p:spPr>
        <p:txBody>
          <a:bodyPr/>
          <a:lstStyle/>
          <a:p>
            <a:pPr rtl="0"/>
            <a:endParaRPr lang="zh-CN" altLang="en-US" sz="100">
              <a:cs typeface="+mn-cs"/>
            </a:endParaRPr>
          </a:p>
        </p:txBody>
      </p:sp>
      <p:graphicFrame>
        <p:nvGraphicFramePr>
          <p:cNvPr id="403466" name="对象 403465"/>
          <p:cNvGraphicFramePr/>
          <p:nvPr/>
        </p:nvGraphicFramePr>
        <p:xfrm>
          <a:off x="3491880" y="3593065"/>
          <a:ext cx="2917031" cy="352425"/>
        </p:xfrm>
        <a:graphic>
          <a:graphicData uri="http://schemas.openxmlformats.org/presentationml/2006/ole">
            <mc:AlternateContent xmlns:mc="http://schemas.openxmlformats.org/markup-compatibility/2006">
              <mc:Choice xmlns:v="urn:schemas-microsoft-com:vml" Requires="v">
                <p:oleObj spid="_x0000_s22534" name="" r:id="rId1" imgW="1968500" imgH="241300" progId="Equation.DSMT4">
                  <p:embed/>
                </p:oleObj>
              </mc:Choice>
              <mc:Fallback>
                <p:oleObj name="" r:id="rId1" imgW="1968500" imgH="241300" progId="Equation.DSMT4">
                  <p:embed/>
                  <p:pic>
                    <p:nvPicPr>
                      <p:cNvPr id="0" name="图片 22533"/>
                      <p:cNvPicPr/>
                      <p:nvPr/>
                    </p:nvPicPr>
                    <p:blipFill>
                      <a:blip r:embed="rId2"/>
                      <a:stretch>
                        <a:fillRect/>
                      </a:stretch>
                    </p:blipFill>
                    <p:spPr>
                      <a:xfrm>
                        <a:off x="3491880" y="3593065"/>
                        <a:ext cx="2917031" cy="352425"/>
                      </a:xfrm>
                      <a:prstGeom prst="rect">
                        <a:avLst/>
                      </a:prstGeom>
                      <a:solidFill>
                        <a:srgbClr val="99CCFF"/>
                      </a:solidFill>
                      <a:ln w="38100">
                        <a:noFill/>
                        <a:miter/>
                      </a:ln>
                    </p:spPr>
                  </p:pic>
                </p:oleObj>
              </mc:Fallback>
            </mc:AlternateContent>
          </a:graphicData>
        </a:graphic>
      </p:graphicFrame>
      <p:sp>
        <p:nvSpPr>
          <p:cNvPr id="403467" name="矩形 403466"/>
          <p:cNvSpPr/>
          <p:nvPr/>
        </p:nvSpPr>
        <p:spPr>
          <a:xfrm>
            <a:off x="1925241" y="4029598"/>
            <a:ext cx="5832872" cy="598805"/>
          </a:xfrm>
          <a:prstGeom prst="rect">
            <a:avLst/>
          </a:prstGeom>
          <a:noFill/>
          <a:ln w="9525">
            <a:noFill/>
          </a:ln>
        </p:spPr>
        <p:txBody>
          <a:bodyPr anchor="ctr">
            <a:spAutoFit/>
          </a:bodyPr>
          <a:lstStyle/>
          <a:p>
            <a:pPr algn="l" rtl="0">
              <a:buClr>
                <a:srgbClr val="CC0066"/>
              </a:buClr>
              <a:buFont typeface="Wingdings" panose="05000000000000000000" pitchFamily="2" charset="2"/>
              <a:buChar char="u"/>
            </a:pPr>
            <a:r>
              <a:rPr lang="en-US" altLang="zh-CN" sz="1500" b="1" dirty="0">
                <a:solidFill>
                  <a:srgbClr val="000000"/>
                </a:solidFill>
                <a:latin typeface="宋体" panose="02010600030101010101" pitchFamily="2" charset="-122"/>
                <a:cs typeface="+mn-cs"/>
              </a:rPr>
              <a:t> </a:t>
            </a:r>
            <a:r>
              <a:rPr lang="zh-CN" altLang="en-US" sz="1500" dirty="0">
                <a:solidFill>
                  <a:srgbClr val="000000"/>
                </a:solidFill>
                <a:latin typeface="黑体" panose="02010609060101010101" pitchFamily="49" charset="-122"/>
                <a:ea typeface="黑体" panose="02010609060101010101" pitchFamily="49" charset="-122"/>
                <a:cs typeface="+mn-cs"/>
              </a:rPr>
              <a:t>仅有奇次非线性项----线性范围较宽，且特性曲线相对坐标</a:t>
            </a:r>
            <a:r>
              <a:rPr lang="zh-CN" altLang="en-US" sz="1500" dirty="0" smtClean="0">
                <a:solidFill>
                  <a:srgbClr val="000000"/>
                </a:solidFill>
                <a:latin typeface="黑体" panose="02010609060101010101" pitchFamily="49" charset="-122"/>
                <a:ea typeface="黑体" panose="02010609060101010101" pitchFamily="49" charset="-122"/>
                <a:cs typeface="+mn-cs"/>
              </a:rPr>
              <a:t>原点</a:t>
            </a:r>
            <a:endParaRPr lang="en-US" altLang="zh-CN" sz="1500" dirty="0" smtClean="0">
              <a:solidFill>
                <a:srgbClr val="000000"/>
              </a:solidFill>
              <a:latin typeface="黑体" panose="02010609060101010101" pitchFamily="49" charset="-122"/>
              <a:ea typeface="黑体" panose="02010609060101010101" pitchFamily="49" charset="-122"/>
              <a:cs typeface="+mn-cs"/>
            </a:endParaRPr>
          </a:p>
          <a:p>
            <a:pPr algn="l" rtl="0">
              <a:buClr>
                <a:srgbClr val="CC0066"/>
              </a:buClr>
            </a:pPr>
            <a:r>
              <a:rPr lang="en-US" altLang="zh-CN" sz="1500" dirty="0">
                <a:solidFill>
                  <a:srgbClr val="000000"/>
                </a:solidFill>
                <a:latin typeface="黑体" panose="02010609060101010101" pitchFamily="49" charset="-122"/>
                <a:ea typeface="黑体" panose="02010609060101010101" pitchFamily="49" charset="-122"/>
                <a:cs typeface="+mn-cs"/>
              </a:rPr>
              <a:t> </a:t>
            </a:r>
            <a:r>
              <a:rPr lang="en-US" altLang="zh-CN" sz="1500" dirty="0" smtClean="0">
                <a:solidFill>
                  <a:srgbClr val="000000"/>
                </a:solidFill>
                <a:latin typeface="黑体" panose="02010609060101010101" pitchFamily="49" charset="-122"/>
                <a:ea typeface="黑体" panose="02010609060101010101" pitchFamily="49" charset="-122"/>
                <a:cs typeface="+mn-cs"/>
              </a:rPr>
              <a:t>  </a:t>
            </a:r>
            <a:r>
              <a:rPr lang="zh-CN" altLang="en-US" sz="1500" dirty="0" smtClean="0">
                <a:solidFill>
                  <a:srgbClr val="000000"/>
                </a:solidFill>
                <a:latin typeface="黑体" panose="02010609060101010101" pitchFamily="49" charset="-122"/>
                <a:ea typeface="黑体" panose="02010609060101010101" pitchFamily="49" charset="-122"/>
                <a:cs typeface="+mn-cs"/>
              </a:rPr>
              <a:t>对称</a:t>
            </a:r>
            <a:r>
              <a:rPr lang="zh-CN" altLang="en-US" sz="1500" dirty="0">
                <a:solidFill>
                  <a:srgbClr val="000000"/>
                </a:solidFill>
                <a:latin typeface="黑体" panose="02010609060101010101" pitchFamily="49" charset="-122"/>
                <a:ea typeface="黑体" panose="02010609060101010101" pitchFamily="49" charset="-122"/>
                <a:cs typeface="+mn-cs"/>
              </a:rPr>
              <a:t>，具有这种特性的传感器使用时应采取线性补偿措施 。</a:t>
            </a:r>
            <a:r>
              <a:rPr lang="zh-CN" altLang="en-US" sz="1800" b="1" dirty="0">
                <a:solidFill>
                  <a:srgbClr val="000000"/>
                </a:solidFill>
                <a:latin typeface="宋体" panose="02010600030101010101" pitchFamily="2" charset="-122"/>
                <a:cs typeface="+mn-cs"/>
              </a:rPr>
              <a:t>  </a:t>
            </a:r>
            <a:endParaRPr lang="zh-CN" altLang="en-US" sz="1800" b="1" dirty="0">
              <a:solidFill>
                <a:srgbClr val="000000"/>
              </a:solidFill>
              <a:latin typeface="宋体" panose="02010600030101010101" pitchFamily="2" charset="-122"/>
              <a:cs typeface="+mn-cs"/>
            </a:endParaRPr>
          </a:p>
        </p:txBody>
      </p:sp>
      <p:graphicFrame>
        <p:nvGraphicFramePr>
          <p:cNvPr id="403468" name="对象 403467"/>
          <p:cNvGraphicFramePr/>
          <p:nvPr/>
        </p:nvGraphicFramePr>
        <p:xfrm>
          <a:off x="2681790" y="4768096"/>
          <a:ext cx="3348514" cy="389096"/>
        </p:xfrm>
        <a:graphic>
          <a:graphicData uri="http://schemas.openxmlformats.org/presentationml/2006/ole">
            <mc:AlternateContent xmlns:mc="http://schemas.openxmlformats.org/markup-compatibility/2006">
              <mc:Choice xmlns:v="urn:schemas-microsoft-com:vml" Requires="v">
                <p:oleObj spid="_x0000_s22535" name="" r:id="rId3" imgW="2044700" imgH="241300" progId="Equation.DSMT4">
                  <p:embed/>
                </p:oleObj>
              </mc:Choice>
              <mc:Fallback>
                <p:oleObj name="" r:id="rId3" imgW="2044700" imgH="241300" progId="Equation.DSMT4">
                  <p:embed/>
                  <p:pic>
                    <p:nvPicPr>
                      <p:cNvPr id="0" name="图片 22534"/>
                      <p:cNvPicPr/>
                      <p:nvPr/>
                    </p:nvPicPr>
                    <p:blipFill>
                      <a:blip r:embed="rId4"/>
                      <a:stretch>
                        <a:fillRect/>
                      </a:stretch>
                    </p:blipFill>
                    <p:spPr>
                      <a:xfrm>
                        <a:off x="2681790" y="4768096"/>
                        <a:ext cx="3348514" cy="389096"/>
                      </a:xfrm>
                      <a:prstGeom prst="rect">
                        <a:avLst/>
                      </a:prstGeom>
                      <a:solidFill>
                        <a:srgbClr val="99CCFF"/>
                      </a:solidFill>
                      <a:ln w="38100">
                        <a:noFill/>
                        <a:miter/>
                      </a:ln>
                    </p:spPr>
                  </p:pic>
                </p:oleObj>
              </mc:Fallback>
            </mc:AlternateContent>
          </a:graphicData>
        </a:graphic>
      </p:graphicFrame>
      <p:sp>
        <p:nvSpPr>
          <p:cNvPr id="403472" name="矩形 403471"/>
          <p:cNvSpPr/>
          <p:nvPr/>
        </p:nvSpPr>
        <p:spPr>
          <a:xfrm>
            <a:off x="6293270" y="4809463"/>
            <a:ext cx="1458515" cy="342900"/>
          </a:xfrm>
          <a:prstGeom prst="rect">
            <a:avLst/>
          </a:prstGeom>
          <a:solidFill>
            <a:srgbClr val="99CCFF"/>
          </a:solidFill>
          <a:ln w="9525">
            <a:noFill/>
          </a:ln>
        </p:spPr>
        <p:txBody>
          <a:bodyPr/>
          <a:lstStyle/>
          <a:p>
            <a:pPr algn="l" rtl="0">
              <a:buClr>
                <a:srgbClr val="FFFFFF"/>
              </a:buClr>
            </a:pPr>
            <a:r>
              <a:rPr lang="en-US" altLang="zh-CN" sz="1800" dirty="0">
                <a:solidFill>
                  <a:srgbClr val="000000"/>
                </a:solidFill>
                <a:latin typeface="Times New Roman" panose="02020603050405020304" pitchFamily="18" charset="0"/>
                <a:cs typeface="+mn-cs"/>
              </a:rPr>
              <a:t> </a:t>
            </a:r>
            <a:r>
              <a:rPr lang="en-US" altLang="zh-CN" sz="1500" dirty="0">
                <a:solidFill>
                  <a:srgbClr val="000000"/>
                </a:solidFill>
                <a:latin typeface="Times New Roman" panose="02020603050405020304" pitchFamily="18" charset="0"/>
                <a:cs typeface="+mn-cs"/>
              </a:rPr>
              <a:t>n = 0,1,2,……</a:t>
            </a:r>
            <a:r>
              <a:rPr lang="en-US" altLang="zh-CN" sz="1800" dirty="0">
                <a:solidFill>
                  <a:srgbClr val="000000"/>
                </a:solidFill>
                <a:latin typeface="Times New Roman" panose="02020603050405020304" pitchFamily="18" charset="0"/>
                <a:cs typeface="+mn-cs"/>
              </a:rPr>
              <a:t>  </a:t>
            </a:r>
            <a:endParaRPr lang="en-US" altLang="zh-CN" sz="1800" dirty="0">
              <a:solidFill>
                <a:srgbClr val="000000"/>
              </a:solidFill>
              <a:latin typeface="Times New Roman" panose="02020603050405020304" pitchFamily="18" charset="0"/>
              <a:cs typeface="+mn-cs"/>
            </a:endParaRPr>
          </a:p>
        </p:txBody>
      </p:sp>
      <p:graphicFrame>
        <p:nvGraphicFramePr>
          <p:cNvPr id="403475" name="对象 403474"/>
          <p:cNvGraphicFramePr/>
          <p:nvPr/>
        </p:nvGraphicFramePr>
        <p:xfrm>
          <a:off x="3945970" y="1808820"/>
          <a:ext cx="701279" cy="329804"/>
        </p:xfrm>
        <a:graphic>
          <a:graphicData uri="http://schemas.openxmlformats.org/presentationml/2006/ole">
            <mc:AlternateContent xmlns:mc="http://schemas.openxmlformats.org/markup-compatibility/2006">
              <mc:Choice xmlns:v="urn:schemas-microsoft-com:vml" Requires="v">
                <p:oleObj spid="_x0000_s22536" name="" r:id="rId5" imgW="482600" imgH="228600" progId="Equation.DSMT4">
                  <p:embed/>
                </p:oleObj>
              </mc:Choice>
              <mc:Fallback>
                <p:oleObj name="" r:id="rId5" imgW="482600" imgH="228600" progId="Equation.DSMT4">
                  <p:embed/>
                  <p:pic>
                    <p:nvPicPr>
                      <p:cNvPr id="0" name="图片 22535"/>
                      <p:cNvPicPr/>
                      <p:nvPr/>
                    </p:nvPicPr>
                    <p:blipFill>
                      <a:blip r:embed="rId6"/>
                      <a:stretch>
                        <a:fillRect/>
                      </a:stretch>
                    </p:blipFill>
                    <p:spPr>
                      <a:xfrm>
                        <a:off x="3945970" y="1808820"/>
                        <a:ext cx="701279" cy="329804"/>
                      </a:xfrm>
                      <a:prstGeom prst="rect">
                        <a:avLst/>
                      </a:prstGeom>
                      <a:solidFill>
                        <a:srgbClr val="99CCFF"/>
                      </a:solidFill>
                      <a:ln w="38100">
                        <a:noFill/>
                        <a:miter/>
                      </a:ln>
                    </p:spPr>
                  </p:pic>
                </p:oleObj>
              </mc:Fallback>
            </mc:AlternateContent>
          </a:graphicData>
        </a:graphic>
      </p:graphicFrame>
      <p:graphicFrame>
        <p:nvGraphicFramePr>
          <p:cNvPr id="403476" name="对象 403475"/>
          <p:cNvGraphicFramePr/>
          <p:nvPr/>
        </p:nvGraphicFramePr>
        <p:xfrm>
          <a:off x="3815916" y="2615714"/>
          <a:ext cx="1134665" cy="345281"/>
        </p:xfrm>
        <a:graphic>
          <a:graphicData uri="http://schemas.openxmlformats.org/presentationml/2006/ole">
            <mc:AlternateContent xmlns:mc="http://schemas.openxmlformats.org/markup-compatibility/2006">
              <mc:Choice xmlns:v="urn:schemas-microsoft-com:vml" Requires="v">
                <p:oleObj spid="_x0000_s22537" name="" r:id="rId7" imgW="749300" imgH="228600" progId="Equation.DSMT4">
                  <p:embed/>
                </p:oleObj>
              </mc:Choice>
              <mc:Fallback>
                <p:oleObj name="" r:id="rId7" imgW="749300" imgH="228600" progId="Equation.DSMT4">
                  <p:embed/>
                  <p:pic>
                    <p:nvPicPr>
                      <p:cNvPr id="0" name="图片 22536"/>
                      <p:cNvPicPr/>
                      <p:nvPr/>
                    </p:nvPicPr>
                    <p:blipFill>
                      <a:blip r:embed="rId8"/>
                      <a:stretch>
                        <a:fillRect/>
                      </a:stretch>
                    </p:blipFill>
                    <p:spPr>
                      <a:xfrm>
                        <a:off x="3815916" y="2615714"/>
                        <a:ext cx="1134665" cy="345281"/>
                      </a:xfrm>
                      <a:prstGeom prst="rect">
                        <a:avLst/>
                      </a:prstGeom>
                      <a:solidFill>
                        <a:srgbClr val="99CCFF"/>
                      </a:solidFill>
                      <a:ln w="38100">
                        <a:noFill/>
                        <a:miter/>
                      </a:ln>
                    </p:spPr>
                  </p:pic>
                </p:oleObj>
              </mc:Fallback>
            </mc:AlternateContent>
          </a:graphicData>
        </a:graphic>
      </p:graphicFrame>
      <p:sp>
        <p:nvSpPr>
          <p:cNvPr id="20" name="矩形 19"/>
          <p:cNvSpPr/>
          <p:nvPr/>
        </p:nvSpPr>
        <p:spPr>
          <a:xfrm>
            <a:off x="6542485" y="3616925"/>
            <a:ext cx="1458515" cy="342900"/>
          </a:xfrm>
          <a:prstGeom prst="rect">
            <a:avLst/>
          </a:prstGeom>
          <a:solidFill>
            <a:srgbClr val="99CCFF"/>
          </a:solidFill>
          <a:ln w="9525">
            <a:noFill/>
          </a:ln>
        </p:spPr>
        <p:txBody>
          <a:bodyPr/>
          <a:lstStyle/>
          <a:p>
            <a:pPr algn="l" rtl="0">
              <a:buClr>
                <a:srgbClr val="FFFFFF"/>
              </a:buClr>
            </a:pPr>
            <a:r>
              <a:rPr lang="en-US" altLang="zh-CN" sz="1800" dirty="0">
                <a:solidFill>
                  <a:srgbClr val="000000"/>
                </a:solidFill>
                <a:latin typeface="Times New Roman" panose="02020603050405020304" pitchFamily="18" charset="0"/>
                <a:cs typeface="+mn-cs"/>
              </a:rPr>
              <a:t> </a:t>
            </a:r>
            <a:r>
              <a:rPr lang="en-US" altLang="zh-CN" sz="1500" dirty="0">
                <a:solidFill>
                  <a:srgbClr val="000000"/>
                </a:solidFill>
                <a:latin typeface="Times New Roman" panose="02020603050405020304" pitchFamily="18" charset="0"/>
                <a:cs typeface="+mn-cs"/>
              </a:rPr>
              <a:t>n = 0,1,2,……</a:t>
            </a:r>
            <a:r>
              <a:rPr lang="en-US" altLang="zh-CN" sz="1800" dirty="0">
                <a:solidFill>
                  <a:srgbClr val="000000"/>
                </a:solidFill>
                <a:latin typeface="Times New Roman" panose="02020603050405020304" pitchFamily="18" charset="0"/>
                <a:cs typeface="+mn-cs"/>
              </a:rPr>
              <a:t>  </a:t>
            </a:r>
            <a:endParaRPr lang="en-US" altLang="zh-CN" sz="1800" dirty="0">
              <a:solidFill>
                <a:srgbClr val="000000"/>
              </a:solidFill>
              <a:latin typeface="Times New Roman" panose="02020603050405020304" pitchFamily="18" charset="0"/>
              <a:cs typeface="+mn-cs"/>
            </a:endParaRPr>
          </a:p>
        </p:txBody>
      </p:sp>
      <p:sp>
        <p:nvSpPr>
          <p:cNvPr id="2" name="灯片编号占位符 1"/>
          <p:cNvSpPr>
            <a:spLocks noGrp="1"/>
          </p:cNvSpPr>
          <p:nvPr>
            <p:ph type="sldNum" sz="quarter" idx="12"/>
          </p:nvPr>
        </p:nvSpPr>
        <p:spPr/>
        <p:txBody>
          <a:bodyPr/>
          <a:lstStyle/>
          <a:p>
            <a:fld id="{9A0DB2DC-4C9A-4742-B13C-FB6460FD3503}" type="slidenum">
              <a:rPr lang="zh-CN" altLang="en-US" sz="1050" smtClean="0">
                <a:ea typeface="宋体" panose="02010600030101010101" pitchFamily="2" charset="-122"/>
              </a:rPr>
            </a:fld>
            <a:endParaRPr lang="zh-CN" altLang="en-US" sz="1050" dirty="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346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03459">
                                            <p:txEl>
                                              <p:pRg st="0" end="0"/>
                                            </p:txEl>
                                          </p:spTgt>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40347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03462"/>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0347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03464"/>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403466"/>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03467"/>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40346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4034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59" grpId="0" build="p"/>
      <p:bldP spid="403460" grpId="0" bldLvl="0" animBg="1"/>
      <p:bldP spid="403462" grpId="0"/>
      <p:bldP spid="403464" grpId="0"/>
      <p:bldP spid="403467" grpId="0"/>
      <p:bldP spid="403472" grpId="0" bldLvl="0" animBg="1"/>
      <p:bldP spid="2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标题 403457"/>
          <p:cNvSpPr>
            <a:spLocks noGrp="1"/>
          </p:cNvSpPr>
          <p:nvPr>
            <p:ph type="title"/>
          </p:nvPr>
        </p:nvSpPr>
        <p:spPr>
          <a:xfrm>
            <a:off x="1143000" y="1318022"/>
            <a:ext cx="7155414" cy="706823"/>
          </a:xfrm>
          <a:noFill/>
          <a:ln w="9525">
            <a:noFill/>
          </a:ln>
        </p:spPr>
        <p:txBody>
          <a:bodyPr vert="horz" wrap="square" lIns="68580" tIns="34290" rIns="68580" bIns="34290" anchor="ctr"/>
          <a:lstStyle/>
          <a:p>
            <a:pPr marL="838200" indent="-838200"/>
            <a:r>
              <a:rPr lang="zh-CN" altLang="en-US" sz="2100" dirty="0">
                <a:solidFill>
                  <a:schemeClr val="tx1"/>
                </a:solidFill>
                <a:latin typeface="黑体" panose="02010609060101010101" pitchFamily="49" charset="-122"/>
                <a:ea typeface="+mn-ea"/>
                <a:cs typeface="+mn-cs"/>
              </a:rPr>
              <a:t>传感器静态数学模型</a:t>
            </a:r>
            <a:r>
              <a:rPr lang="en-US" altLang="zh-CN" sz="2100" dirty="0">
                <a:solidFill>
                  <a:schemeClr val="tx1"/>
                </a:solidFill>
                <a:latin typeface="黑体" panose="02010609060101010101" pitchFamily="49" charset="-122"/>
                <a:ea typeface="+mn-ea"/>
                <a:cs typeface="+mn-cs"/>
              </a:rPr>
              <a:t>4</a:t>
            </a:r>
            <a:r>
              <a:rPr lang="zh-CN" altLang="en-US" sz="2100" dirty="0">
                <a:solidFill>
                  <a:schemeClr val="tx1"/>
                </a:solidFill>
                <a:latin typeface="黑体" panose="02010609060101010101" pitchFamily="49" charset="-122"/>
                <a:ea typeface="+mn-ea"/>
                <a:cs typeface="+mn-cs"/>
              </a:rPr>
              <a:t>种</a:t>
            </a:r>
            <a:r>
              <a:rPr lang="zh-CN" altLang="en-US" sz="2100" dirty="0" smtClean="0">
                <a:solidFill>
                  <a:schemeClr val="tx1"/>
                </a:solidFill>
                <a:latin typeface="黑体" panose="02010609060101010101" pitchFamily="49" charset="-122"/>
                <a:ea typeface="+mn-ea"/>
                <a:cs typeface="+mn-cs"/>
              </a:rPr>
              <a:t>特殊曲线</a:t>
            </a:r>
            <a:endParaRPr lang="zh-CN" altLang="en-US" sz="2100" dirty="0">
              <a:solidFill>
                <a:schemeClr val="tx1"/>
              </a:solidFill>
              <a:latin typeface="黑体" panose="02010609060101010101" pitchFamily="49" charset="-122"/>
              <a:ea typeface="+mn-ea"/>
              <a:cs typeface="+mn-cs"/>
            </a:endParaRPr>
          </a:p>
        </p:txBody>
      </p:sp>
      <p:sp>
        <p:nvSpPr>
          <p:cNvPr id="403461" name="矩形 403460"/>
          <p:cNvSpPr/>
          <p:nvPr/>
        </p:nvSpPr>
        <p:spPr>
          <a:xfrm>
            <a:off x="1143000" y="3343275"/>
            <a:ext cx="6858000" cy="0"/>
          </a:xfrm>
          <a:prstGeom prst="rect">
            <a:avLst/>
          </a:prstGeom>
          <a:noFill/>
          <a:ln w="9525">
            <a:noFill/>
          </a:ln>
        </p:spPr>
        <p:txBody>
          <a:bodyPr/>
          <a:lstStyle/>
          <a:p>
            <a:pPr rtl="0"/>
            <a:endParaRPr lang="zh-CN" altLang="en-US" sz="100">
              <a:cs typeface="+mn-cs"/>
            </a:endParaRPr>
          </a:p>
        </p:txBody>
      </p:sp>
      <p:sp>
        <p:nvSpPr>
          <p:cNvPr id="403463" name="矩形 403462"/>
          <p:cNvSpPr/>
          <p:nvPr/>
        </p:nvSpPr>
        <p:spPr>
          <a:xfrm>
            <a:off x="1143000" y="3343275"/>
            <a:ext cx="6858000" cy="0"/>
          </a:xfrm>
          <a:prstGeom prst="rect">
            <a:avLst/>
          </a:prstGeom>
          <a:noFill/>
          <a:ln w="9525">
            <a:noFill/>
          </a:ln>
        </p:spPr>
        <p:txBody>
          <a:bodyPr/>
          <a:lstStyle/>
          <a:p>
            <a:pPr rtl="0"/>
            <a:endParaRPr lang="zh-CN" altLang="en-US" sz="100">
              <a:cs typeface="+mn-cs"/>
            </a:endParaRPr>
          </a:p>
        </p:txBody>
      </p:sp>
      <p:sp>
        <p:nvSpPr>
          <p:cNvPr id="403465" name="矩形 403464"/>
          <p:cNvSpPr/>
          <p:nvPr/>
        </p:nvSpPr>
        <p:spPr>
          <a:xfrm>
            <a:off x="1143000" y="3339704"/>
            <a:ext cx="6858000" cy="0"/>
          </a:xfrm>
          <a:prstGeom prst="rect">
            <a:avLst/>
          </a:prstGeom>
          <a:noFill/>
          <a:ln w="9525">
            <a:noFill/>
          </a:ln>
        </p:spPr>
        <p:txBody>
          <a:bodyPr/>
          <a:lstStyle/>
          <a:p>
            <a:pPr rtl="0"/>
            <a:endParaRPr lang="zh-CN" altLang="en-US" sz="100">
              <a:cs typeface="+mn-cs"/>
            </a:endParaRPr>
          </a:p>
        </p:txBody>
      </p:sp>
      <p:pic>
        <p:nvPicPr>
          <p:cNvPr id="21" name="Picture 2" descr="G:\Jenny\传感器与自动检测技术教材编写\第二版 图稿_65320\103.tif"/>
          <p:cNvPicPr>
            <a:picLocks noGrp="1"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bwMode="auto">
          <a:xfrm>
            <a:off x="197514" y="2348880"/>
            <a:ext cx="8735278" cy="2322258"/>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403469"/>
          <p:cNvSpPr txBox="1"/>
          <p:nvPr/>
        </p:nvSpPr>
        <p:spPr>
          <a:xfrm>
            <a:off x="2889917" y="4995174"/>
            <a:ext cx="2924222" cy="321945"/>
          </a:xfrm>
          <a:prstGeom prst="rect">
            <a:avLst/>
          </a:prstGeom>
          <a:solidFill>
            <a:srgbClr val="66CCFF">
              <a:alpha val="51000"/>
            </a:srgbClr>
          </a:solidFill>
          <a:ln w="9525">
            <a:noFill/>
          </a:ln>
        </p:spPr>
        <p:txBody>
          <a:bodyPr wrap="square">
            <a:spAutoFit/>
          </a:bodyPr>
          <a:lstStyle>
            <a:defPPr>
              <a:defRPr lang="zh-CN"/>
            </a:defPPr>
            <a:lvl1pPr>
              <a:defRPr sz="2000">
                <a:solidFill>
                  <a:schemeClr val="tx1"/>
                </a:solidFill>
                <a:latin typeface="黑体" panose="02010609060101010101" pitchFamily="49" charset="-122"/>
                <a:ea typeface="黑体" panose="02010609060101010101" pitchFamily="49" charset="-122"/>
              </a:defRPr>
            </a:lvl1pPr>
          </a:lstStyle>
          <a:p>
            <a:pPr rtl="0"/>
            <a:r>
              <a:rPr lang="zh-CN" altLang="en-US" sz="1500" dirty="0">
                <a:solidFill>
                  <a:srgbClr val="000000"/>
                </a:solidFill>
                <a:cs typeface="+mn-cs"/>
              </a:rPr>
              <a:t>图</a:t>
            </a:r>
            <a:r>
              <a:rPr lang="en-US" altLang="zh-CN" sz="1500" dirty="0">
                <a:solidFill>
                  <a:srgbClr val="000000"/>
                </a:solidFill>
                <a:cs typeface="+mn-cs"/>
              </a:rPr>
              <a:t>1-3 </a:t>
            </a:r>
            <a:r>
              <a:rPr lang="zh-CN" altLang="en-US" sz="1500" dirty="0">
                <a:solidFill>
                  <a:srgbClr val="000000"/>
                </a:solidFill>
                <a:cs typeface="+mn-cs"/>
              </a:rPr>
              <a:t>传感器典型静态特性曲线</a:t>
            </a:r>
            <a:endParaRPr lang="zh-CN" altLang="en-US" sz="1500" dirty="0">
              <a:solidFill>
                <a:srgbClr val="000000"/>
              </a:solidFill>
              <a:cs typeface="+mn-cs"/>
            </a:endParaRPr>
          </a:p>
        </p:txBody>
      </p:sp>
      <p:sp>
        <p:nvSpPr>
          <p:cNvPr id="2" name="灯片编号占位符 1"/>
          <p:cNvSpPr>
            <a:spLocks noGrp="1"/>
          </p:cNvSpPr>
          <p:nvPr>
            <p:ph type="sldNum" sz="quarter" idx="12"/>
          </p:nvPr>
        </p:nvSpPr>
        <p:spPr/>
        <p:txBody>
          <a:bodyPr/>
          <a:lstStyle/>
          <a:p>
            <a:fld id="{9A0DB2DC-4C9A-4742-B13C-FB6460FD3503}" type="slidenum">
              <a:rPr lang="zh-CN" altLang="en-US" sz="1050" smtClean="0">
                <a:ea typeface="宋体" panose="02010600030101010101" pitchFamily="2" charset="-122"/>
              </a:rPr>
            </a:fld>
            <a:endParaRPr lang="zh-CN" altLang="en-US" sz="1050" dirty="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标题 404481"/>
          <p:cNvSpPr>
            <a:spLocks noGrp="1"/>
          </p:cNvSpPr>
          <p:nvPr>
            <p:ph type="title"/>
          </p:nvPr>
        </p:nvSpPr>
        <p:spPr>
          <a:xfrm>
            <a:off x="16193" y="1320641"/>
            <a:ext cx="9127808" cy="439103"/>
          </a:xfrm>
        </p:spPr>
        <p:txBody>
          <a:bodyPr vert="horz" wrap="square" lIns="68580" tIns="34290" rIns="68580" bIns="34290" anchor="ctr"/>
          <a:lstStyle/>
          <a:p>
            <a:pPr marL="838200" indent="-838200" algn="ctr"/>
            <a:r>
              <a:rPr lang="en-US" altLang="zh-CN" sz="2250" kern="0" dirty="0">
                <a:solidFill>
                  <a:srgbClr val="1E4649"/>
                </a:solidFill>
                <a:latin typeface="+mj-ea"/>
              </a:rPr>
              <a:t>2. 传感器的静态性能指标</a:t>
            </a:r>
            <a:endParaRPr lang="en-US" altLang="zh-CN" sz="2250" kern="0" dirty="0">
              <a:solidFill>
                <a:srgbClr val="1E4649"/>
              </a:solidFill>
              <a:latin typeface="+mj-ea"/>
            </a:endParaRPr>
          </a:p>
        </p:txBody>
      </p:sp>
      <p:sp>
        <p:nvSpPr>
          <p:cNvPr id="404483" name="文本占位符 404482"/>
          <p:cNvSpPr>
            <a:spLocks noGrp="1"/>
          </p:cNvSpPr>
          <p:nvPr>
            <p:ph type="body" idx="1"/>
          </p:nvPr>
        </p:nvSpPr>
        <p:spPr>
          <a:xfrm>
            <a:off x="3059832" y="2251472"/>
            <a:ext cx="587324" cy="3070622"/>
          </a:xfrm>
        </p:spPr>
        <p:txBody>
          <a:bodyPr vert="eaVert"/>
          <a:lstStyle/>
          <a:p>
            <a:pPr algn="ctr">
              <a:lnSpc>
                <a:spcPct val="90000"/>
              </a:lnSpc>
              <a:buNone/>
            </a:pPr>
            <a:r>
              <a:rPr lang="zh-CN" altLang="en-US" sz="2100" dirty="0"/>
              <a:t>传感器的</a:t>
            </a:r>
            <a:r>
              <a:rPr lang="zh-CN" altLang="en-US" sz="2100" dirty="0" smtClean="0"/>
              <a:t>静态性能指标</a:t>
            </a:r>
            <a:endParaRPr lang="zh-CN" altLang="en-US" sz="2100" dirty="0"/>
          </a:p>
        </p:txBody>
      </p:sp>
      <p:sp>
        <p:nvSpPr>
          <p:cNvPr id="404484" name="矩形 404483"/>
          <p:cNvSpPr/>
          <p:nvPr/>
        </p:nvSpPr>
        <p:spPr>
          <a:xfrm>
            <a:off x="4247964" y="5103019"/>
            <a:ext cx="1516856" cy="368300"/>
          </a:xfrm>
          <a:prstGeom prst="rect">
            <a:avLst/>
          </a:prstGeom>
          <a:noFill/>
          <a:ln w="9525">
            <a:noFill/>
          </a:ln>
        </p:spPr>
        <p:txBody>
          <a:bodyPr>
            <a:spAutoFit/>
          </a:bodyPr>
          <a:lstStyle/>
          <a:p>
            <a:pPr algn="l" rtl="0">
              <a:buClr>
                <a:srgbClr val="FFFFFF"/>
              </a:buClr>
            </a:pPr>
            <a:r>
              <a:rPr lang="zh-CN" altLang="en-US" sz="1800" dirty="0">
                <a:solidFill>
                  <a:srgbClr val="000000"/>
                </a:solidFill>
                <a:latin typeface="Times New Roman" panose="02020603050405020304" pitchFamily="18" charset="0"/>
                <a:ea typeface="黑体" panose="02010609060101010101" pitchFamily="49" charset="-122"/>
                <a:cs typeface="+mn-cs"/>
              </a:rPr>
              <a:t>量程范围</a:t>
            </a:r>
            <a:endParaRPr lang="zh-CN" altLang="en-US" sz="1800" dirty="0">
              <a:solidFill>
                <a:srgbClr val="000000"/>
              </a:solidFill>
              <a:latin typeface="Times New Roman" panose="02020603050405020304" pitchFamily="18" charset="0"/>
              <a:ea typeface="黑体" panose="02010609060101010101" pitchFamily="49" charset="-122"/>
              <a:cs typeface="+mn-cs"/>
            </a:endParaRPr>
          </a:p>
        </p:txBody>
      </p:sp>
      <p:sp>
        <p:nvSpPr>
          <p:cNvPr id="404485" name="矩形 404484"/>
          <p:cNvSpPr/>
          <p:nvPr/>
        </p:nvSpPr>
        <p:spPr>
          <a:xfrm>
            <a:off x="4243388" y="2024844"/>
            <a:ext cx="1408510" cy="368300"/>
          </a:xfrm>
          <a:prstGeom prst="rect">
            <a:avLst/>
          </a:prstGeom>
          <a:noFill/>
          <a:ln w="9525">
            <a:noFill/>
          </a:ln>
        </p:spPr>
        <p:txBody>
          <a:bodyPr>
            <a:spAutoFit/>
          </a:bodyPr>
          <a:lstStyle/>
          <a:p>
            <a:pPr algn="l" rtl="0">
              <a:buClr>
                <a:srgbClr val="FFFFFF"/>
              </a:buClr>
            </a:pPr>
            <a:r>
              <a:rPr lang="zh-CN" altLang="en-US" sz="1800" dirty="0">
                <a:solidFill>
                  <a:srgbClr val="000000"/>
                </a:solidFill>
                <a:latin typeface="Times New Roman" panose="02020603050405020304" pitchFamily="18" charset="0"/>
                <a:ea typeface="黑体" panose="02010609060101010101" pitchFamily="49" charset="-122"/>
                <a:cs typeface="+mn-cs"/>
              </a:rPr>
              <a:t>线性度</a:t>
            </a:r>
            <a:endParaRPr lang="zh-CN" altLang="en-US" sz="1800" dirty="0">
              <a:solidFill>
                <a:srgbClr val="000000"/>
              </a:solidFill>
              <a:latin typeface="Times New Roman" panose="02020603050405020304" pitchFamily="18" charset="0"/>
              <a:ea typeface="黑体" panose="02010609060101010101" pitchFamily="49" charset="-122"/>
              <a:cs typeface="+mn-cs"/>
            </a:endParaRPr>
          </a:p>
        </p:txBody>
      </p:sp>
      <p:sp>
        <p:nvSpPr>
          <p:cNvPr id="404486" name="矩形 404485"/>
          <p:cNvSpPr/>
          <p:nvPr/>
        </p:nvSpPr>
        <p:spPr>
          <a:xfrm>
            <a:off x="4243388" y="2457450"/>
            <a:ext cx="1300163" cy="368300"/>
          </a:xfrm>
          <a:prstGeom prst="rect">
            <a:avLst/>
          </a:prstGeom>
          <a:noFill/>
          <a:ln w="9525">
            <a:noFill/>
          </a:ln>
        </p:spPr>
        <p:txBody>
          <a:bodyPr>
            <a:spAutoFit/>
          </a:bodyPr>
          <a:lstStyle/>
          <a:p>
            <a:pPr algn="l" rtl="0">
              <a:buClr>
                <a:srgbClr val="FFFFFF"/>
              </a:buClr>
            </a:pPr>
            <a:r>
              <a:rPr lang="zh-CN" altLang="en-US" sz="1800" dirty="0">
                <a:solidFill>
                  <a:srgbClr val="000000"/>
                </a:solidFill>
                <a:latin typeface="Times New Roman" panose="02020603050405020304" pitchFamily="18" charset="0"/>
                <a:ea typeface="黑体" panose="02010609060101010101" pitchFamily="49" charset="-122"/>
                <a:cs typeface="+mn-cs"/>
              </a:rPr>
              <a:t>灵敏度</a:t>
            </a:r>
            <a:endParaRPr lang="zh-CN" altLang="en-US" sz="1800" dirty="0">
              <a:solidFill>
                <a:srgbClr val="000000"/>
              </a:solidFill>
              <a:latin typeface="Times New Roman" panose="02020603050405020304" pitchFamily="18" charset="0"/>
              <a:ea typeface="黑体" panose="02010609060101010101" pitchFamily="49" charset="-122"/>
              <a:cs typeface="+mn-cs"/>
            </a:endParaRPr>
          </a:p>
        </p:txBody>
      </p:sp>
      <p:sp>
        <p:nvSpPr>
          <p:cNvPr id="404487" name="矩形 404486"/>
          <p:cNvSpPr/>
          <p:nvPr/>
        </p:nvSpPr>
        <p:spPr>
          <a:xfrm>
            <a:off x="4243388" y="2888456"/>
            <a:ext cx="1138238" cy="368300"/>
          </a:xfrm>
          <a:prstGeom prst="rect">
            <a:avLst/>
          </a:prstGeom>
          <a:noFill/>
          <a:ln w="9525">
            <a:noFill/>
          </a:ln>
        </p:spPr>
        <p:txBody>
          <a:bodyPr>
            <a:spAutoFit/>
          </a:bodyPr>
          <a:lstStyle/>
          <a:p>
            <a:pPr algn="l" rtl="0">
              <a:buClr>
                <a:srgbClr val="FFFFFF"/>
              </a:buClr>
            </a:pPr>
            <a:r>
              <a:rPr lang="zh-CN" altLang="en-US" sz="1800" dirty="0">
                <a:solidFill>
                  <a:srgbClr val="000000"/>
                </a:solidFill>
                <a:latin typeface="Times New Roman" panose="02020603050405020304" pitchFamily="18" charset="0"/>
                <a:ea typeface="黑体" panose="02010609060101010101" pitchFamily="49" charset="-122"/>
                <a:cs typeface="+mn-cs"/>
              </a:rPr>
              <a:t>重复性</a:t>
            </a:r>
            <a:endParaRPr lang="zh-CN" altLang="en-US" sz="1800" dirty="0">
              <a:solidFill>
                <a:srgbClr val="000000"/>
              </a:solidFill>
              <a:latin typeface="Times New Roman" panose="02020603050405020304" pitchFamily="18" charset="0"/>
              <a:ea typeface="黑体" panose="02010609060101010101" pitchFamily="49" charset="-122"/>
              <a:cs typeface="+mn-cs"/>
            </a:endParaRPr>
          </a:p>
        </p:txBody>
      </p:sp>
      <p:sp>
        <p:nvSpPr>
          <p:cNvPr id="404488" name="矩形 404487"/>
          <p:cNvSpPr/>
          <p:nvPr/>
        </p:nvSpPr>
        <p:spPr>
          <a:xfrm>
            <a:off x="4247964" y="3320988"/>
            <a:ext cx="1139428" cy="368300"/>
          </a:xfrm>
          <a:prstGeom prst="rect">
            <a:avLst/>
          </a:prstGeom>
          <a:noFill/>
          <a:ln w="9525">
            <a:noFill/>
          </a:ln>
        </p:spPr>
        <p:txBody>
          <a:bodyPr>
            <a:spAutoFit/>
          </a:bodyPr>
          <a:lstStyle/>
          <a:p>
            <a:pPr algn="l" rtl="0">
              <a:buClr>
                <a:srgbClr val="FFFFFF"/>
              </a:buClr>
            </a:pPr>
            <a:r>
              <a:rPr lang="zh-CN" altLang="en-US" sz="1800" dirty="0">
                <a:solidFill>
                  <a:srgbClr val="000000"/>
                </a:solidFill>
                <a:latin typeface="Times New Roman" panose="02020603050405020304" pitchFamily="18" charset="0"/>
                <a:ea typeface="黑体" panose="02010609060101010101" pitchFamily="49" charset="-122"/>
                <a:cs typeface="+mn-cs"/>
              </a:rPr>
              <a:t>迟   滞</a:t>
            </a:r>
            <a:endParaRPr lang="zh-CN" altLang="en-US" sz="1800" dirty="0">
              <a:solidFill>
                <a:srgbClr val="000000"/>
              </a:solidFill>
              <a:latin typeface="Times New Roman" panose="02020603050405020304" pitchFamily="18" charset="0"/>
              <a:ea typeface="黑体" panose="02010609060101010101" pitchFamily="49" charset="-122"/>
              <a:cs typeface="+mn-cs"/>
            </a:endParaRPr>
          </a:p>
        </p:txBody>
      </p:sp>
      <p:sp>
        <p:nvSpPr>
          <p:cNvPr id="404489" name="矩形 404488"/>
          <p:cNvSpPr/>
          <p:nvPr/>
        </p:nvSpPr>
        <p:spPr>
          <a:xfrm>
            <a:off x="4243388" y="3753036"/>
            <a:ext cx="1949054" cy="368300"/>
          </a:xfrm>
          <a:prstGeom prst="rect">
            <a:avLst/>
          </a:prstGeom>
          <a:noFill/>
          <a:ln w="9525">
            <a:noFill/>
          </a:ln>
        </p:spPr>
        <p:txBody>
          <a:bodyPr>
            <a:spAutoFit/>
          </a:bodyPr>
          <a:lstStyle/>
          <a:p>
            <a:pPr algn="l" rtl="0">
              <a:buClr>
                <a:srgbClr val="FFFFFF"/>
              </a:buClr>
            </a:pPr>
            <a:r>
              <a:rPr lang="zh-CN" altLang="en-US" sz="1800" dirty="0">
                <a:solidFill>
                  <a:srgbClr val="000000"/>
                </a:solidFill>
                <a:latin typeface="Times New Roman" panose="02020603050405020304" pitchFamily="18" charset="0"/>
                <a:ea typeface="黑体" panose="02010609060101010101" pitchFamily="49" charset="-122"/>
                <a:cs typeface="+mn-cs"/>
              </a:rPr>
              <a:t>分辨力和阈值</a:t>
            </a:r>
            <a:endParaRPr lang="zh-CN" altLang="en-US" sz="1800" dirty="0">
              <a:solidFill>
                <a:srgbClr val="000000"/>
              </a:solidFill>
              <a:latin typeface="Times New Roman" panose="02020603050405020304" pitchFamily="18" charset="0"/>
              <a:ea typeface="黑体" panose="02010609060101010101" pitchFamily="49" charset="-122"/>
              <a:cs typeface="+mn-cs"/>
            </a:endParaRPr>
          </a:p>
        </p:txBody>
      </p:sp>
      <p:sp>
        <p:nvSpPr>
          <p:cNvPr id="404490" name="矩形 404489"/>
          <p:cNvSpPr/>
          <p:nvPr/>
        </p:nvSpPr>
        <p:spPr>
          <a:xfrm>
            <a:off x="4247964" y="4185084"/>
            <a:ext cx="1300163" cy="368300"/>
          </a:xfrm>
          <a:prstGeom prst="rect">
            <a:avLst/>
          </a:prstGeom>
          <a:noFill/>
          <a:ln w="9525">
            <a:noFill/>
          </a:ln>
        </p:spPr>
        <p:txBody>
          <a:bodyPr>
            <a:spAutoFit/>
          </a:bodyPr>
          <a:lstStyle/>
          <a:p>
            <a:pPr algn="l" rtl="0">
              <a:buClr>
                <a:srgbClr val="FFFFFF"/>
              </a:buClr>
            </a:pPr>
            <a:r>
              <a:rPr lang="zh-CN" altLang="en-US" sz="1800" dirty="0">
                <a:solidFill>
                  <a:srgbClr val="000000"/>
                </a:solidFill>
                <a:latin typeface="Times New Roman" panose="02020603050405020304" pitchFamily="18" charset="0"/>
                <a:ea typeface="黑体" panose="02010609060101010101" pitchFamily="49" charset="-122"/>
                <a:cs typeface="+mn-cs"/>
              </a:rPr>
              <a:t>稳定性</a:t>
            </a:r>
            <a:endParaRPr lang="zh-CN" altLang="en-US" sz="1800" dirty="0">
              <a:solidFill>
                <a:srgbClr val="000000"/>
              </a:solidFill>
              <a:latin typeface="Times New Roman" panose="02020603050405020304" pitchFamily="18" charset="0"/>
              <a:ea typeface="黑体" panose="02010609060101010101" pitchFamily="49" charset="-122"/>
              <a:cs typeface="+mn-cs"/>
            </a:endParaRPr>
          </a:p>
        </p:txBody>
      </p:sp>
      <p:sp>
        <p:nvSpPr>
          <p:cNvPr id="404491" name="矩形 404490"/>
          <p:cNvSpPr/>
          <p:nvPr/>
        </p:nvSpPr>
        <p:spPr>
          <a:xfrm>
            <a:off x="4247964" y="4671138"/>
            <a:ext cx="1570434" cy="368300"/>
          </a:xfrm>
          <a:prstGeom prst="rect">
            <a:avLst/>
          </a:prstGeom>
          <a:noFill/>
          <a:ln w="9525">
            <a:noFill/>
          </a:ln>
        </p:spPr>
        <p:txBody>
          <a:bodyPr>
            <a:spAutoFit/>
          </a:bodyPr>
          <a:lstStyle/>
          <a:p>
            <a:pPr algn="l" rtl="0">
              <a:buClr>
                <a:srgbClr val="FFFFFF"/>
              </a:buClr>
            </a:pPr>
            <a:r>
              <a:rPr lang="zh-CN" altLang="en-US" sz="1800" dirty="0">
                <a:solidFill>
                  <a:srgbClr val="000000"/>
                </a:solidFill>
                <a:latin typeface="Times New Roman" panose="02020603050405020304" pitchFamily="18" charset="0"/>
                <a:ea typeface="黑体" panose="02010609060101010101" pitchFamily="49" charset="-122"/>
                <a:cs typeface="+mn-cs"/>
              </a:rPr>
              <a:t>漂   移</a:t>
            </a:r>
            <a:endParaRPr lang="zh-CN" altLang="en-US" sz="1800" dirty="0">
              <a:solidFill>
                <a:srgbClr val="000000"/>
              </a:solidFill>
              <a:latin typeface="Times New Roman" panose="02020603050405020304" pitchFamily="18" charset="0"/>
              <a:ea typeface="黑体" panose="02010609060101010101" pitchFamily="49" charset="-122"/>
              <a:cs typeface="+mn-cs"/>
            </a:endParaRPr>
          </a:p>
        </p:txBody>
      </p:sp>
      <p:sp>
        <p:nvSpPr>
          <p:cNvPr id="404492" name="左大括号 404491"/>
          <p:cNvSpPr/>
          <p:nvPr/>
        </p:nvSpPr>
        <p:spPr>
          <a:xfrm>
            <a:off x="3857149" y="2189321"/>
            <a:ext cx="92393" cy="3132773"/>
          </a:xfrm>
          <a:prstGeom prst="leftBrace">
            <a:avLst>
              <a:gd name="adj1" fmla="val 80606"/>
              <a:gd name="adj2" fmla="val 50000"/>
            </a:avLst>
          </a:prstGeom>
          <a:solidFill>
            <a:srgbClr val="0000FF"/>
          </a:solidFill>
          <a:ln w="9525" cap="flat" cmpd="sng">
            <a:solidFill>
              <a:schemeClr val="accent1"/>
            </a:solidFill>
            <a:prstDash val="solid"/>
            <a:headEnd type="none" w="med" len="med"/>
            <a:tailEnd type="none" w="med" len="med"/>
          </a:ln>
          <a:effectLst>
            <a:outerShdw dist="35921" dir="2699999" algn="ctr" rotWithShape="0">
              <a:schemeClr val="bg2">
                <a:alpha val="50000"/>
              </a:schemeClr>
            </a:outerShdw>
          </a:effectLst>
        </p:spPr>
        <p:txBody>
          <a:bodyPr/>
          <a:lstStyle/>
          <a:p>
            <a:pPr rtl="0"/>
            <a:endParaRPr lang="zh-CN" altLang="en-US" sz="100">
              <a:cs typeface="+mn-cs"/>
            </a:endParaRPr>
          </a:p>
        </p:txBody>
      </p:sp>
      <p:sp>
        <p:nvSpPr>
          <p:cNvPr id="2" name="灯片编号占位符 1"/>
          <p:cNvSpPr>
            <a:spLocks noGrp="1"/>
          </p:cNvSpPr>
          <p:nvPr>
            <p:ph type="sldNum" sz="quarter" idx="12"/>
          </p:nvPr>
        </p:nvSpPr>
        <p:spPr/>
        <p:txBody>
          <a:bodyPr/>
          <a:lstStyle/>
          <a:p>
            <a:fld id="{9A0DB2DC-4C9A-4742-B13C-FB6460FD3503}" type="slidenum">
              <a:rPr lang="zh-CN" altLang="en-US" sz="1050" smtClean="0">
                <a:ea typeface="宋体" panose="02010600030101010101" pitchFamily="2" charset="-122"/>
              </a:rPr>
            </a:fld>
            <a:endParaRPr lang="zh-CN" altLang="en-US" sz="1050" dirty="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4483">
                                            <p:txEl>
                                              <p:pRg st="0" end="0"/>
                                            </p:txEl>
                                          </p:spTgt>
                                        </p:tgtEl>
                                        <p:attrNameLst>
                                          <p:attrName>style.visibility</p:attrName>
                                        </p:attrNameLst>
                                      </p:cBhvr>
                                      <p:to>
                                        <p:strVal val="visible"/>
                                      </p:to>
                                    </p:set>
                                    <p:animEffect transition="in" filter="randombar(horizontal)">
                                      <p:cBhvr>
                                        <p:cTn id="7" dur="500"/>
                                        <p:tgtEl>
                                          <p:spTgt spid="40448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04484"/>
                                        </p:tgtEl>
                                        <p:attrNameLst>
                                          <p:attrName>style.visibility</p:attrName>
                                        </p:attrNameLst>
                                      </p:cBhvr>
                                      <p:to>
                                        <p:strVal val="visible"/>
                                      </p:to>
                                    </p:set>
                                    <p:animEffect transition="in" filter="randombar(horizontal)">
                                      <p:cBhvr>
                                        <p:cTn id="10" dur="500"/>
                                        <p:tgtEl>
                                          <p:spTgt spid="40448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04485"/>
                                        </p:tgtEl>
                                        <p:attrNameLst>
                                          <p:attrName>style.visibility</p:attrName>
                                        </p:attrNameLst>
                                      </p:cBhvr>
                                      <p:to>
                                        <p:strVal val="visible"/>
                                      </p:to>
                                    </p:set>
                                    <p:animEffect transition="in" filter="randombar(horizontal)">
                                      <p:cBhvr>
                                        <p:cTn id="13" dur="500"/>
                                        <p:tgtEl>
                                          <p:spTgt spid="40448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04486"/>
                                        </p:tgtEl>
                                        <p:attrNameLst>
                                          <p:attrName>style.visibility</p:attrName>
                                        </p:attrNameLst>
                                      </p:cBhvr>
                                      <p:to>
                                        <p:strVal val="visible"/>
                                      </p:to>
                                    </p:set>
                                    <p:animEffect transition="in" filter="randombar(horizontal)">
                                      <p:cBhvr>
                                        <p:cTn id="16" dur="500"/>
                                        <p:tgtEl>
                                          <p:spTgt spid="40448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04487"/>
                                        </p:tgtEl>
                                        <p:attrNameLst>
                                          <p:attrName>style.visibility</p:attrName>
                                        </p:attrNameLst>
                                      </p:cBhvr>
                                      <p:to>
                                        <p:strVal val="visible"/>
                                      </p:to>
                                    </p:set>
                                    <p:animEffect transition="in" filter="randombar(horizontal)">
                                      <p:cBhvr>
                                        <p:cTn id="19" dur="500"/>
                                        <p:tgtEl>
                                          <p:spTgt spid="40448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04488"/>
                                        </p:tgtEl>
                                        <p:attrNameLst>
                                          <p:attrName>style.visibility</p:attrName>
                                        </p:attrNameLst>
                                      </p:cBhvr>
                                      <p:to>
                                        <p:strVal val="visible"/>
                                      </p:to>
                                    </p:set>
                                    <p:animEffect transition="in" filter="randombar(horizontal)">
                                      <p:cBhvr>
                                        <p:cTn id="22" dur="500"/>
                                        <p:tgtEl>
                                          <p:spTgt spid="40448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404489"/>
                                        </p:tgtEl>
                                        <p:attrNameLst>
                                          <p:attrName>style.visibility</p:attrName>
                                        </p:attrNameLst>
                                      </p:cBhvr>
                                      <p:to>
                                        <p:strVal val="visible"/>
                                      </p:to>
                                    </p:set>
                                    <p:animEffect transition="in" filter="randombar(horizontal)">
                                      <p:cBhvr>
                                        <p:cTn id="25" dur="500"/>
                                        <p:tgtEl>
                                          <p:spTgt spid="40448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404490"/>
                                        </p:tgtEl>
                                        <p:attrNameLst>
                                          <p:attrName>style.visibility</p:attrName>
                                        </p:attrNameLst>
                                      </p:cBhvr>
                                      <p:to>
                                        <p:strVal val="visible"/>
                                      </p:to>
                                    </p:set>
                                    <p:animEffect transition="in" filter="randombar(horizontal)">
                                      <p:cBhvr>
                                        <p:cTn id="28" dur="500"/>
                                        <p:tgtEl>
                                          <p:spTgt spid="404490"/>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04491"/>
                                        </p:tgtEl>
                                        <p:attrNameLst>
                                          <p:attrName>style.visibility</p:attrName>
                                        </p:attrNameLst>
                                      </p:cBhvr>
                                      <p:to>
                                        <p:strVal val="visible"/>
                                      </p:to>
                                    </p:set>
                                    <p:animEffect transition="in" filter="randombar(horizontal)">
                                      <p:cBhvr>
                                        <p:cTn id="31" dur="500"/>
                                        <p:tgtEl>
                                          <p:spTgt spid="40449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04492"/>
                                        </p:tgtEl>
                                        <p:attrNameLst>
                                          <p:attrName>style.visibility</p:attrName>
                                        </p:attrNameLst>
                                      </p:cBhvr>
                                      <p:to>
                                        <p:strVal val="visible"/>
                                      </p:to>
                                    </p:set>
                                    <p:animEffect transition="in" filter="randombar(horizontal)">
                                      <p:cBhvr>
                                        <p:cTn id="34" dur="500"/>
                                        <p:tgtEl>
                                          <p:spTgt spid="404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483" grpId="0" build="p"/>
      <p:bldP spid="404484" grpId="0"/>
      <p:bldP spid="404485" grpId="0"/>
      <p:bldP spid="404486" grpId="0"/>
      <p:bldP spid="404487" grpId="0"/>
      <p:bldP spid="404488" grpId="0"/>
      <p:bldP spid="404489" grpId="0"/>
      <p:bldP spid="404490" grpId="0"/>
      <p:bldP spid="404491" grpId="0"/>
      <p:bldP spid="40449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文本占位符 487425"/>
          <p:cNvSpPr>
            <a:spLocks noGrp="1"/>
          </p:cNvSpPr>
          <p:nvPr>
            <p:ph type="body" idx="1"/>
          </p:nvPr>
        </p:nvSpPr>
        <p:spPr>
          <a:xfrm>
            <a:off x="1385646" y="2078850"/>
            <a:ext cx="6306019" cy="2376264"/>
          </a:xfrm>
          <a:solidFill>
            <a:schemeClr val="accent1"/>
          </a:solidFill>
          <a:effectLst>
            <a:outerShdw blurRad="50800" dist="38100" dir="5400000" algn="t" rotWithShape="0">
              <a:prstClr val="black">
                <a:alpha val="40000"/>
              </a:prstClr>
            </a:outerShdw>
          </a:effectLst>
        </p:spPr>
        <p:txBody>
          <a:bodyPr vert="horz"/>
          <a:lstStyle/>
          <a:p>
            <a:pPr>
              <a:lnSpc>
                <a:spcPct val="150000"/>
              </a:lnSpc>
              <a:buClr>
                <a:srgbClr val="CC0066"/>
              </a:buClr>
              <a:buFont typeface="Wingdings" panose="05000000000000000000" pitchFamily="2" charset="2"/>
              <a:buChar char="u"/>
            </a:pPr>
            <a:r>
              <a:rPr lang="zh-CN" altLang="en-US" sz="1800" dirty="0" smtClean="0"/>
              <a:t>在</a:t>
            </a:r>
            <a:r>
              <a:rPr lang="zh-CN" altLang="en-US" sz="1800" dirty="0"/>
              <a:t>实际测量中，大多数的被测量是</a:t>
            </a:r>
            <a:r>
              <a:rPr lang="zh-CN" altLang="en-US" sz="1800" dirty="0">
                <a:solidFill>
                  <a:srgbClr val="CC0066"/>
                </a:solidFill>
              </a:rPr>
              <a:t>随时间变化</a:t>
            </a:r>
            <a:r>
              <a:rPr lang="zh-CN" altLang="en-US" sz="1800" dirty="0"/>
              <a:t>的动态信号。传感器的动态数学模型是指在随时间变化的动态信号作用下，传感器输出与输入量间的函数关系，它通常称为</a:t>
            </a:r>
            <a:r>
              <a:rPr lang="zh-CN" altLang="en-US" sz="1800" dirty="0">
                <a:solidFill>
                  <a:srgbClr val="CC0066"/>
                </a:solidFill>
              </a:rPr>
              <a:t>响应特性</a:t>
            </a:r>
            <a:r>
              <a:rPr lang="zh-CN" altLang="en-US" sz="1800" dirty="0" smtClean="0"/>
              <a:t>。</a:t>
            </a:r>
            <a:endParaRPr lang="en-US" altLang="zh-CN" sz="1800" dirty="0" smtClean="0"/>
          </a:p>
          <a:p>
            <a:pPr>
              <a:lnSpc>
                <a:spcPct val="150000"/>
              </a:lnSpc>
              <a:buClr>
                <a:srgbClr val="CC0066"/>
              </a:buClr>
              <a:buFont typeface="Wingdings" panose="05000000000000000000" pitchFamily="2" charset="2"/>
              <a:buChar char="u"/>
            </a:pPr>
            <a:r>
              <a:rPr lang="zh-CN" altLang="en-US" sz="1800" dirty="0" smtClean="0"/>
              <a:t>动态</a:t>
            </a:r>
            <a:r>
              <a:rPr lang="zh-CN" altLang="en-US" sz="1800" dirty="0"/>
              <a:t>数学模型一般采用微分方程和传递函数描述</a:t>
            </a:r>
            <a:r>
              <a:rPr lang="zh-CN" altLang="en-US" sz="1800" dirty="0" smtClean="0"/>
              <a:t>。</a:t>
            </a:r>
            <a:endParaRPr lang="zh-CN" altLang="en-US" sz="1800" dirty="0">
              <a:latin typeface="黑体" panose="02010609060101010101" pitchFamily="49" charset="-122"/>
            </a:endParaRPr>
          </a:p>
        </p:txBody>
      </p:sp>
      <p:sp>
        <p:nvSpPr>
          <p:cNvPr id="487427" name="标题 487426"/>
          <p:cNvSpPr>
            <a:spLocks noGrp="1"/>
          </p:cNvSpPr>
          <p:nvPr>
            <p:ph type="title"/>
          </p:nvPr>
        </p:nvSpPr>
        <p:spPr>
          <a:xfrm>
            <a:off x="-9525" y="1289611"/>
            <a:ext cx="9136380" cy="627221"/>
          </a:xfrm>
        </p:spPr>
        <p:txBody>
          <a:bodyPr vert="horz" wrap="square" lIns="68580" tIns="34290" rIns="68580" bIns="34290" anchor="ctr"/>
          <a:lstStyle/>
          <a:p>
            <a:pPr marL="838200" indent="-838200" algn="ctr"/>
            <a:r>
              <a:rPr lang="en-US" altLang="zh-CN" sz="2700" kern="0" dirty="0">
                <a:solidFill>
                  <a:srgbClr val="1E4649"/>
                </a:solidFill>
                <a:latin typeface="+mj-ea"/>
              </a:rPr>
              <a:t> 传感器的动态特性</a:t>
            </a:r>
            <a:endParaRPr lang="en-US" altLang="zh-CN" sz="2700" kern="0" dirty="0">
              <a:solidFill>
                <a:srgbClr val="1E4649"/>
              </a:solidFill>
              <a:latin typeface="+mj-ea"/>
            </a:endParaRPr>
          </a:p>
        </p:txBody>
      </p:sp>
      <p:sp>
        <p:nvSpPr>
          <p:cNvPr id="3" name="灯片编号占位符 2"/>
          <p:cNvSpPr>
            <a:spLocks noGrp="1"/>
          </p:cNvSpPr>
          <p:nvPr>
            <p:ph type="sldNum" sz="quarter" idx="12"/>
          </p:nvPr>
        </p:nvSpPr>
        <p:spPr/>
        <p:txBody>
          <a:bodyPr/>
          <a:lstStyle/>
          <a:p>
            <a:pPr>
              <a:defRPr/>
            </a:pPr>
            <a:fld id="{9A0DB2DC-4C9A-4742-B13C-FB6460FD3503}" type="slidenum">
              <a:rPr lang="zh-CN" altLang="en-US" sz="1050" smtClean="0">
                <a:ea typeface="宋体" panose="02010600030101010101" pitchFamily="2" charset="-122"/>
              </a:rPr>
            </a:fld>
            <a:endParaRPr lang="zh-CN" altLang="en-US" sz="1050" dirty="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4" name="标题 489473"/>
          <p:cNvSpPr>
            <a:spLocks noGrp="1"/>
          </p:cNvSpPr>
          <p:nvPr>
            <p:ph type="title"/>
          </p:nvPr>
        </p:nvSpPr>
        <p:spPr>
          <a:xfrm>
            <a:off x="953" y="1268254"/>
            <a:ext cx="9143048" cy="552450"/>
          </a:xfrm>
        </p:spPr>
        <p:txBody>
          <a:bodyPr vert="horz" wrap="square" lIns="68580" tIns="34290" rIns="68580" bIns="34290" anchor="ctr"/>
          <a:lstStyle/>
          <a:p>
            <a:pPr marL="838200" indent="-838200"/>
            <a:r>
              <a:rPr lang="en-US" altLang="zh-CN" sz="2250" kern="0" dirty="0">
                <a:solidFill>
                  <a:srgbClr val="1E4649"/>
                </a:solidFill>
                <a:latin typeface="+mj-ea"/>
              </a:rPr>
              <a:t>1</a:t>
            </a:r>
            <a:r>
              <a:rPr lang="en-US" altLang="zh-CN" sz="2250" kern="0" dirty="0" smtClean="0">
                <a:solidFill>
                  <a:srgbClr val="1E4649"/>
                </a:solidFill>
                <a:latin typeface="+mj-ea"/>
              </a:rPr>
              <a:t>.传感器的动态数学模型 </a:t>
            </a:r>
            <a:endParaRPr lang="zh-CN" altLang="en-US" sz="2700" dirty="0">
              <a:solidFill>
                <a:srgbClr val="FF0000"/>
              </a:solidFill>
              <a:latin typeface="+mj-ea"/>
            </a:endParaRPr>
          </a:p>
        </p:txBody>
      </p:sp>
      <p:sp>
        <p:nvSpPr>
          <p:cNvPr id="489475" name="文本占位符 489474"/>
          <p:cNvSpPr>
            <a:spLocks noGrp="1"/>
          </p:cNvSpPr>
          <p:nvPr>
            <p:ph type="body" idx="1"/>
          </p:nvPr>
        </p:nvSpPr>
        <p:spPr>
          <a:xfrm>
            <a:off x="1072039" y="2294096"/>
            <a:ext cx="6702743" cy="2647072"/>
          </a:xfrm>
          <a:solidFill>
            <a:schemeClr val="accent1"/>
          </a:solidFill>
          <a:effectLst>
            <a:outerShdw blurRad="50800" dist="38100" dir="5400000" algn="t" rotWithShape="0">
              <a:prstClr val="black">
                <a:alpha val="40000"/>
              </a:prstClr>
            </a:outerShdw>
          </a:effectLst>
        </p:spPr>
        <p:txBody>
          <a:bodyPr/>
          <a:lstStyle/>
          <a:p>
            <a:pPr>
              <a:lnSpc>
                <a:spcPct val="150000"/>
              </a:lnSpc>
              <a:buClr>
                <a:srgbClr val="CC0066"/>
              </a:buClr>
              <a:buFont typeface="Wingdings" panose="05000000000000000000" pitchFamily="2" charset="2"/>
              <a:buChar char="u"/>
            </a:pPr>
            <a:r>
              <a:rPr lang="zh-CN" altLang="en-US" sz="1800" dirty="0" smtClean="0">
                <a:solidFill>
                  <a:srgbClr val="CC0066"/>
                </a:solidFill>
                <a:latin typeface="+mn-ea"/>
              </a:rPr>
              <a:t>微分方程</a:t>
            </a:r>
            <a:endParaRPr lang="en-US" altLang="zh-CN" sz="1800" dirty="0" smtClean="0">
              <a:solidFill>
                <a:srgbClr val="CC0066"/>
              </a:solidFill>
              <a:latin typeface="+mn-ea"/>
            </a:endParaRPr>
          </a:p>
          <a:p>
            <a:pPr marL="0" indent="0">
              <a:lnSpc>
                <a:spcPct val="150000"/>
              </a:lnSpc>
              <a:buClr>
                <a:srgbClr val="CC0066"/>
              </a:buClr>
              <a:buNone/>
            </a:pPr>
            <a:r>
              <a:rPr lang="zh-CN" altLang="en-US" sz="1800" dirty="0" smtClean="0">
                <a:latin typeface="+mn-ea"/>
              </a:rPr>
              <a:t>   绝大多数</a:t>
            </a:r>
            <a:r>
              <a:rPr lang="zh-CN" altLang="en-US" sz="1800" dirty="0">
                <a:latin typeface="+mn-ea"/>
              </a:rPr>
              <a:t>传感器都属于</a:t>
            </a:r>
            <a:r>
              <a:rPr lang="zh-CN" altLang="en-US" sz="1800" dirty="0">
                <a:solidFill>
                  <a:srgbClr val="CC0066"/>
                </a:solidFill>
                <a:latin typeface="+mn-ea"/>
              </a:rPr>
              <a:t>模拟</a:t>
            </a:r>
            <a:r>
              <a:rPr lang="zh-CN" altLang="en-US" sz="1800" dirty="0">
                <a:latin typeface="+mn-ea"/>
              </a:rPr>
              <a:t>（连续变化信号）系统，描述模拟系统的一般方法是采用微分方程。对于线性系统的动态响应研究，可将传感器作为</a:t>
            </a:r>
            <a:r>
              <a:rPr lang="zh-CN" altLang="en-US" sz="1800" dirty="0">
                <a:solidFill>
                  <a:srgbClr val="CC0066"/>
                </a:solidFill>
                <a:latin typeface="+mn-ea"/>
              </a:rPr>
              <a:t>线性定常数</a:t>
            </a:r>
            <a:r>
              <a:rPr lang="zh-CN" altLang="en-US" sz="1800" dirty="0">
                <a:latin typeface="+mn-ea"/>
              </a:rPr>
              <a:t>（时间不变）系统来考虑，因而其动态数学模型可以用线性常系数微分方程来</a:t>
            </a:r>
            <a:r>
              <a:rPr lang="zh-CN" altLang="en-US" sz="1800" dirty="0" smtClean="0">
                <a:latin typeface="+mn-ea"/>
              </a:rPr>
              <a:t>表示。</a:t>
            </a:r>
            <a:endParaRPr lang="zh-CN" altLang="en-US" sz="1800" dirty="0">
              <a:latin typeface="+mn-ea"/>
            </a:endParaRPr>
          </a:p>
        </p:txBody>
      </p:sp>
      <p:sp>
        <p:nvSpPr>
          <p:cNvPr id="3" name="灯片编号占位符 2"/>
          <p:cNvSpPr>
            <a:spLocks noGrp="1"/>
          </p:cNvSpPr>
          <p:nvPr>
            <p:ph type="sldNum" sz="quarter" idx="12"/>
          </p:nvPr>
        </p:nvSpPr>
        <p:spPr/>
        <p:txBody>
          <a:bodyPr/>
          <a:lstStyle/>
          <a:p>
            <a:pPr>
              <a:defRPr/>
            </a:pPr>
            <a:fld id="{9A0DB2DC-4C9A-4742-B13C-FB6460FD3503}" type="slidenum">
              <a:rPr lang="zh-CN" altLang="en-US" sz="1050" smtClean="0">
                <a:ea typeface="宋体" panose="02010600030101010101" pitchFamily="2" charset="-122"/>
              </a:rPr>
            </a:fld>
            <a:endParaRPr lang="zh-CN" altLang="en-US" sz="1050" dirty="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标题 490497"/>
          <p:cNvSpPr>
            <a:spLocks noGrp="1"/>
          </p:cNvSpPr>
          <p:nvPr>
            <p:ph type="title"/>
          </p:nvPr>
        </p:nvSpPr>
        <p:spPr>
          <a:xfrm>
            <a:off x="1429" y="1322070"/>
            <a:ext cx="9142571" cy="477203"/>
          </a:xfrm>
        </p:spPr>
        <p:txBody>
          <a:bodyPr vert="horz" wrap="square" lIns="68580" tIns="34290" rIns="68580" bIns="34290" anchor="ctr"/>
          <a:lstStyle/>
          <a:p>
            <a:pPr marL="838200" indent="-838200"/>
            <a:r>
              <a:rPr lang="en-US" altLang="zh-CN" sz="2250" kern="0" dirty="0">
                <a:solidFill>
                  <a:srgbClr val="1E4649"/>
                </a:solidFill>
                <a:latin typeface="+mj-ea"/>
              </a:rPr>
              <a:t>微分方程表达式</a:t>
            </a:r>
            <a:endParaRPr lang="en-US" altLang="zh-CN" sz="2250" kern="0" dirty="0">
              <a:solidFill>
                <a:srgbClr val="1E4649"/>
              </a:solidFill>
              <a:latin typeface="+mj-ea"/>
            </a:endParaRPr>
          </a:p>
        </p:txBody>
      </p:sp>
      <p:sp>
        <p:nvSpPr>
          <p:cNvPr id="490499" name="矩形 490498"/>
          <p:cNvSpPr/>
          <p:nvPr/>
        </p:nvSpPr>
        <p:spPr>
          <a:xfrm>
            <a:off x="1331119" y="3969544"/>
            <a:ext cx="6669881" cy="725170"/>
          </a:xfrm>
          <a:prstGeom prst="rect">
            <a:avLst/>
          </a:prstGeom>
          <a:noFill/>
          <a:ln w="9525">
            <a:noFill/>
          </a:ln>
        </p:spPr>
        <p:txBody>
          <a:bodyPr>
            <a:spAutoFit/>
          </a:bodyPr>
          <a:lstStyle/>
          <a:p>
            <a:pPr algn="l" rtl="0">
              <a:lnSpc>
                <a:spcPct val="120000"/>
              </a:lnSpc>
              <a:defRPr/>
            </a:pPr>
            <a:r>
              <a:rPr lang="en-US" altLang="zh-CN" sz="1350" dirty="0">
                <a:solidFill>
                  <a:srgbClr val="000000"/>
                </a:solidFill>
                <a:latin typeface="黑体" panose="02010609060101010101" pitchFamily="49" charset="-122"/>
                <a:ea typeface="黑体" panose="02010609060101010101" pitchFamily="49" charset="-122"/>
                <a:cs typeface="+mn-cs"/>
              </a:rPr>
              <a:t> </a:t>
            </a:r>
            <a:r>
              <a:rPr lang="zh-CN" altLang="en-US" sz="1650" dirty="0">
                <a:solidFill>
                  <a:srgbClr val="000000"/>
                </a:solidFill>
                <a:latin typeface="黑体" panose="02010609060101010101" pitchFamily="49" charset="-122"/>
                <a:ea typeface="黑体" panose="02010609060101010101" pitchFamily="49" charset="-122"/>
                <a:cs typeface="+mn-cs"/>
              </a:rPr>
              <a:t>式中：                          </a:t>
            </a:r>
            <a:r>
              <a:rPr lang="en-US" altLang="zh-CN" sz="1650" dirty="0" smtClean="0">
                <a:solidFill>
                  <a:srgbClr val="000000"/>
                </a:solidFill>
                <a:latin typeface="黑体" panose="02010609060101010101" pitchFamily="49" charset="-122"/>
                <a:ea typeface="黑体" panose="02010609060101010101" pitchFamily="49" charset="-122"/>
                <a:cs typeface="+mn-cs"/>
              </a:rPr>
              <a:t>-- </a:t>
            </a:r>
            <a:r>
              <a:rPr lang="zh-CN" altLang="en-US" sz="1650" dirty="0" smtClean="0">
                <a:solidFill>
                  <a:srgbClr val="000000"/>
                </a:solidFill>
                <a:latin typeface="黑体" panose="02010609060101010101" pitchFamily="49" charset="-122"/>
                <a:ea typeface="黑体" panose="02010609060101010101" pitchFamily="49" charset="-122"/>
                <a:cs typeface="+mn-cs"/>
              </a:rPr>
              <a:t>与</a:t>
            </a:r>
            <a:r>
              <a:rPr lang="zh-CN" altLang="en-US" sz="1650" dirty="0">
                <a:solidFill>
                  <a:srgbClr val="000000"/>
                </a:solidFill>
                <a:latin typeface="黑体" panose="02010609060101010101" pitchFamily="49" charset="-122"/>
                <a:ea typeface="黑体" panose="02010609060101010101" pitchFamily="49" charset="-122"/>
                <a:cs typeface="+mn-cs"/>
              </a:rPr>
              <a:t>传感器的结构有关的常数</a:t>
            </a:r>
            <a:endParaRPr lang="zh-CN" altLang="en-US" sz="1650" dirty="0">
              <a:solidFill>
                <a:srgbClr val="000000"/>
              </a:solidFill>
              <a:latin typeface="黑体" panose="02010609060101010101" pitchFamily="49" charset="-122"/>
              <a:ea typeface="黑体" panose="02010609060101010101" pitchFamily="49" charset="-122"/>
              <a:cs typeface="+mn-cs"/>
            </a:endParaRPr>
          </a:p>
          <a:p>
            <a:pPr algn="l" rtl="0">
              <a:lnSpc>
                <a:spcPct val="130000"/>
              </a:lnSpc>
              <a:defRPr/>
            </a:pPr>
            <a:r>
              <a:rPr lang="zh-CN" altLang="en-US" sz="1650" dirty="0">
                <a:solidFill>
                  <a:srgbClr val="000000"/>
                </a:solidFill>
                <a:latin typeface="黑体" panose="02010609060101010101" pitchFamily="49" charset="-122"/>
                <a:ea typeface="黑体" panose="02010609060101010101" pitchFamily="49" charset="-122"/>
                <a:cs typeface="+mn-cs"/>
              </a:rPr>
              <a:t>       </a:t>
            </a:r>
            <a:r>
              <a:rPr lang="en-US" altLang="zh-CN" sz="1650" dirty="0" smtClean="0">
                <a:solidFill>
                  <a:srgbClr val="000000"/>
                </a:solidFill>
                <a:latin typeface="黑体" panose="02010609060101010101" pitchFamily="49" charset="-122"/>
                <a:ea typeface="黑体" panose="02010609060101010101" pitchFamily="49" charset="-122"/>
                <a:cs typeface="+mn-cs"/>
              </a:rPr>
              <a:t>t--</a:t>
            </a:r>
            <a:r>
              <a:rPr lang="zh-CN" altLang="en-US" sz="1650" dirty="0" smtClean="0">
                <a:solidFill>
                  <a:srgbClr val="000000"/>
                </a:solidFill>
                <a:latin typeface="黑体" panose="02010609060101010101" pitchFamily="49" charset="-122"/>
                <a:ea typeface="黑体" panose="02010609060101010101" pitchFamily="49" charset="-122"/>
                <a:cs typeface="+mn-cs"/>
              </a:rPr>
              <a:t>时间</a:t>
            </a:r>
            <a:r>
              <a:rPr lang="zh-CN" altLang="en-US" sz="1650" dirty="0">
                <a:solidFill>
                  <a:srgbClr val="000000"/>
                </a:solidFill>
                <a:latin typeface="黑体" panose="02010609060101010101" pitchFamily="49" charset="-122"/>
                <a:ea typeface="黑体" panose="02010609060101010101" pitchFamily="49" charset="-122"/>
                <a:cs typeface="+mn-cs"/>
              </a:rPr>
              <a:t>；</a:t>
            </a:r>
            <a:r>
              <a:rPr lang="en-US" altLang="zh-CN" sz="1650" dirty="0" smtClean="0">
                <a:solidFill>
                  <a:srgbClr val="000000"/>
                </a:solidFill>
                <a:latin typeface="黑体" panose="02010609060101010101" pitchFamily="49" charset="-122"/>
                <a:ea typeface="黑体" panose="02010609060101010101" pitchFamily="49" charset="-122"/>
                <a:cs typeface="+mn-cs"/>
              </a:rPr>
              <a:t>y-- </a:t>
            </a:r>
            <a:r>
              <a:rPr lang="zh-CN" altLang="en-US" sz="1650" dirty="0" smtClean="0">
                <a:solidFill>
                  <a:srgbClr val="000000"/>
                </a:solidFill>
                <a:latin typeface="黑体" panose="02010609060101010101" pitchFamily="49" charset="-122"/>
                <a:ea typeface="黑体" panose="02010609060101010101" pitchFamily="49" charset="-122"/>
                <a:cs typeface="+mn-cs"/>
              </a:rPr>
              <a:t>输出量</a:t>
            </a:r>
            <a:r>
              <a:rPr lang="en-US" altLang="zh-CN" sz="1650" dirty="0">
                <a:solidFill>
                  <a:srgbClr val="000000"/>
                </a:solidFill>
                <a:latin typeface="黑体" panose="02010609060101010101" pitchFamily="49" charset="-122"/>
                <a:ea typeface="黑体" panose="02010609060101010101" pitchFamily="49" charset="-122"/>
                <a:cs typeface="+mn-cs"/>
              </a:rPr>
              <a:t>y(t)</a:t>
            </a:r>
            <a:r>
              <a:rPr lang="zh-CN" altLang="en-US" sz="1650" dirty="0">
                <a:solidFill>
                  <a:srgbClr val="000000"/>
                </a:solidFill>
                <a:latin typeface="黑体" panose="02010609060101010101" pitchFamily="49" charset="-122"/>
                <a:ea typeface="黑体" panose="02010609060101010101" pitchFamily="49" charset="-122"/>
                <a:cs typeface="+mn-cs"/>
              </a:rPr>
              <a:t>；</a:t>
            </a:r>
            <a:r>
              <a:rPr lang="en-US" altLang="zh-CN" sz="1650" dirty="0" smtClean="0">
                <a:solidFill>
                  <a:srgbClr val="000000"/>
                </a:solidFill>
                <a:latin typeface="黑体" panose="02010609060101010101" pitchFamily="49" charset="-122"/>
                <a:ea typeface="黑体" panose="02010609060101010101" pitchFamily="49" charset="-122"/>
                <a:cs typeface="+mn-cs"/>
              </a:rPr>
              <a:t>x-- </a:t>
            </a:r>
            <a:r>
              <a:rPr lang="zh-CN" altLang="en-US" sz="1650" dirty="0" smtClean="0">
                <a:solidFill>
                  <a:srgbClr val="000000"/>
                </a:solidFill>
                <a:latin typeface="黑体" panose="02010609060101010101" pitchFamily="49" charset="-122"/>
                <a:ea typeface="黑体" panose="02010609060101010101" pitchFamily="49" charset="-122"/>
                <a:cs typeface="+mn-cs"/>
              </a:rPr>
              <a:t>输入量</a:t>
            </a:r>
            <a:r>
              <a:rPr lang="en-US" altLang="zh-CN" sz="1650" dirty="0">
                <a:solidFill>
                  <a:srgbClr val="000000"/>
                </a:solidFill>
                <a:latin typeface="黑体" panose="02010609060101010101" pitchFamily="49" charset="-122"/>
                <a:ea typeface="黑体" panose="02010609060101010101" pitchFamily="49" charset="-122"/>
                <a:cs typeface="+mn-cs"/>
              </a:rPr>
              <a:t>x(t)</a:t>
            </a:r>
            <a:r>
              <a:rPr lang="zh-CN" altLang="en-US" sz="1650" dirty="0">
                <a:solidFill>
                  <a:srgbClr val="000000"/>
                </a:solidFill>
                <a:latin typeface="黑体" panose="02010609060101010101" pitchFamily="49" charset="-122"/>
                <a:ea typeface="黑体" panose="02010609060101010101" pitchFamily="49" charset="-122"/>
                <a:cs typeface="+mn-cs"/>
              </a:rPr>
              <a:t>。</a:t>
            </a:r>
            <a:endParaRPr lang="zh-CN" altLang="en-US" sz="1650" dirty="0">
              <a:solidFill>
                <a:srgbClr val="000000"/>
              </a:solidFill>
              <a:latin typeface="黑体" panose="02010609060101010101" pitchFamily="49" charset="-122"/>
              <a:ea typeface="黑体" panose="02010609060101010101" pitchFamily="49" charset="-122"/>
              <a:cs typeface="+mn-cs"/>
            </a:endParaRPr>
          </a:p>
        </p:txBody>
      </p:sp>
      <p:sp>
        <p:nvSpPr>
          <p:cNvPr id="490500" name="矩形 490499"/>
          <p:cNvSpPr/>
          <p:nvPr/>
        </p:nvSpPr>
        <p:spPr>
          <a:xfrm>
            <a:off x="1143000" y="3114675"/>
            <a:ext cx="6858000" cy="0"/>
          </a:xfrm>
          <a:prstGeom prst="rect">
            <a:avLst/>
          </a:prstGeom>
          <a:noFill/>
          <a:ln w="9525">
            <a:noFill/>
          </a:ln>
        </p:spPr>
        <p:txBody>
          <a:bodyPr/>
          <a:lstStyle/>
          <a:p>
            <a:pPr rtl="0">
              <a:defRPr/>
            </a:pPr>
            <a:endParaRPr lang="zh-CN" altLang="en-US" sz="100">
              <a:ea typeface="楷体_GB2312" pitchFamily="49" charset="-122"/>
              <a:cs typeface="+mn-cs"/>
            </a:endParaRPr>
          </a:p>
        </p:txBody>
      </p:sp>
      <p:graphicFrame>
        <p:nvGraphicFramePr>
          <p:cNvPr id="490501" name="对象 490500"/>
          <p:cNvGraphicFramePr/>
          <p:nvPr/>
        </p:nvGraphicFramePr>
        <p:xfrm>
          <a:off x="1571625" y="1863329"/>
          <a:ext cx="5400675" cy="1940719"/>
        </p:xfrm>
        <a:graphic>
          <a:graphicData uri="http://schemas.openxmlformats.org/presentationml/2006/ole">
            <mc:AlternateContent xmlns:mc="http://schemas.openxmlformats.org/markup-compatibility/2006">
              <mc:Choice xmlns:v="urn:schemas-microsoft-com:vml" Requires="v">
                <p:oleObj spid="_x0000_s28676" name="" r:id="rId1" imgW="2336800" imgH="838200" progId="Equation.DSMT4">
                  <p:embed/>
                </p:oleObj>
              </mc:Choice>
              <mc:Fallback>
                <p:oleObj name="" r:id="rId1" imgW="2336800" imgH="838200" progId="Equation.DSMT4">
                  <p:embed/>
                  <p:pic>
                    <p:nvPicPr>
                      <p:cNvPr id="0" name="图片 28675"/>
                      <p:cNvPicPr/>
                      <p:nvPr/>
                    </p:nvPicPr>
                    <p:blipFill>
                      <a:blip r:embed="rId2"/>
                      <a:stretch>
                        <a:fillRect/>
                      </a:stretch>
                    </p:blipFill>
                    <p:spPr>
                      <a:xfrm>
                        <a:off x="1571625" y="1863329"/>
                        <a:ext cx="5400675" cy="1940719"/>
                      </a:xfrm>
                      <a:prstGeom prst="rect">
                        <a:avLst/>
                      </a:prstGeom>
                      <a:solidFill>
                        <a:srgbClr val="66CCFF"/>
                      </a:solidFill>
                      <a:ln w="38100">
                        <a:noFill/>
                        <a:miter/>
                      </a:ln>
                    </p:spPr>
                  </p:pic>
                </p:oleObj>
              </mc:Fallback>
            </mc:AlternateContent>
          </a:graphicData>
        </a:graphic>
      </p:graphicFrame>
      <p:graphicFrame>
        <p:nvGraphicFramePr>
          <p:cNvPr id="490502" name="对象 490501"/>
          <p:cNvGraphicFramePr/>
          <p:nvPr/>
        </p:nvGraphicFramePr>
        <p:xfrm>
          <a:off x="2087166" y="3994547"/>
          <a:ext cx="2645569" cy="345281"/>
        </p:xfrm>
        <a:graphic>
          <a:graphicData uri="http://schemas.openxmlformats.org/presentationml/2006/ole">
            <mc:AlternateContent xmlns:mc="http://schemas.openxmlformats.org/markup-compatibility/2006">
              <mc:Choice xmlns:v="urn:schemas-microsoft-com:vml" Requires="v">
                <p:oleObj spid="_x0000_s28677" name="" r:id="rId3" imgW="1752600" imgH="228600" progId="Equation.DSMT4">
                  <p:embed/>
                </p:oleObj>
              </mc:Choice>
              <mc:Fallback>
                <p:oleObj name="" r:id="rId3" imgW="1752600" imgH="228600" progId="Equation.DSMT4">
                  <p:embed/>
                  <p:pic>
                    <p:nvPicPr>
                      <p:cNvPr id="0" name="图片 28676"/>
                      <p:cNvPicPr/>
                      <p:nvPr/>
                    </p:nvPicPr>
                    <p:blipFill>
                      <a:blip r:embed="rId4"/>
                      <a:stretch>
                        <a:fillRect/>
                      </a:stretch>
                    </p:blipFill>
                    <p:spPr>
                      <a:xfrm>
                        <a:off x="2087166" y="3994547"/>
                        <a:ext cx="2645569" cy="345281"/>
                      </a:xfrm>
                      <a:prstGeom prst="rect">
                        <a:avLst/>
                      </a:prstGeom>
                      <a:solidFill>
                        <a:srgbClr val="66CCFF"/>
                      </a:solidFill>
                      <a:ln w="38100">
                        <a:noFill/>
                        <a:miter/>
                      </a:ln>
                    </p:spPr>
                  </p:pic>
                </p:oleObj>
              </mc:Fallback>
            </mc:AlternateContent>
          </a:graphicData>
        </a:graphic>
      </p:graphicFrame>
      <p:sp>
        <p:nvSpPr>
          <p:cNvPr id="490503" name="矩形 490502"/>
          <p:cNvSpPr/>
          <p:nvPr/>
        </p:nvSpPr>
        <p:spPr>
          <a:xfrm>
            <a:off x="7010400" y="3033713"/>
            <a:ext cx="879872" cy="553085"/>
          </a:xfrm>
          <a:prstGeom prst="rect">
            <a:avLst/>
          </a:prstGeom>
          <a:noFill/>
          <a:ln w="9525">
            <a:noFill/>
          </a:ln>
        </p:spPr>
        <p:txBody>
          <a:bodyPr>
            <a:spAutoFit/>
          </a:bodyPr>
          <a:lstStyle/>
          <a:p>
            <a:pPr algn="l" rtl="0">
              <a:buClr>
                <a:srgbClr val="FFFFFF"/>
              </a:buClr>
              <a:defRPr/>
            </a:pPr>
            <a:r>
              <a:rPr lang="zh-CN" altLang="en-US" sz="1500" b="1" dirty="0">
                <a:solidFill>
                  <a:srgbClr val="000000"/>
                </a:solidFill>
                <a:latin typeface="Times New Roman" panose="02020603050405020304" pitchFamily="18" charset="0"/>
                <a:cs typeface="+mn-cs"/>
              </a:rPr>
              <a:t>（</a:t>
            </a:r>
            <a:r>
              <a:rPr lang="en-US" altLang="zh-CN" sz="1500" b="1" dirty="0">
                <a:solidFill>
                  <a:srgbClr val="000000"/>
                </a:solidFill>
                <a:latin typeface="Times New Roman" panose="02020603050405020304" pitchFamily="18" charset="0"/>
                <a:cs typeface="+mn-cs"/>
              </a:rPr>
              <a:t>1-13</a:t>
            </a:r>
            <a:r>
              <a:rPr lang="zh-CN" altLang="en-US" sz="1500" b="1" dirty="0">
                <a:solidFill>
                  <a:srgbClr val="000000"/>
                </a:solidFill>
                <a:latin typeface="Times New Roman" panose="02020603050405020304" pitchFamily="18" charset="0"/>
                <a:cs typeface="+mn-cs"/>
              </a:rPr>
              <a:t>）</a:t>
            </a:r>
            <a:endParaRPr lang="zh-CN" altLang="en-US" sz="1500" b="1" dirty="0">
              <a:solidFill>
                <a:srgbClr val="000000"/>
              </a:solidFill>
              <a:latin typeface="Times New Roman" panose="02020603050405020304" pitchFamily="18" charset="0"/>
              <a:cs typeface="+mn-cs"/>
            </a:endParaRPr>
          </a:p>
        </p:txBody>
      </p:sp>
      <p:sp>
        <p:nvSpPr>
          <p:cNvPr id="490504" name="矩形 490503"/>
          <p:cNvSpPr/>
          <p:nvPr/>
        </p:nvSpPr>
        <p:spPr>
          <a:xfrm>
            <a:off x="953598" y="4539927"/>
            <a:ext cx="7344816" cy="1322070"/>
          </a:xfrm>
          <a:prstGeom prst="rect">
            <a:avLst/>
          </a:prstGeom>
          <a:noFill/>
          <a:ln w="9525">
            <a:noFill/>
          </a:ln>
        </p:spPr>
        <p:txBody>
          <a:bodyPr wrap="square" anchor="ctr">
            <a:spAutoFit/>
          </a:bodyPr>
          <a:lstStyle/>
          <a:p>
            <a:pPr algn="l" rtl="0">
              <a:lnSpc>
                <a:spcPts val="3200"/>
              </a:lnSpc>
              <a:buClr>
                <a:srgbClr val="CC0066"/>
              </a:buClr>
              <a:buFont typeface="Wingdings" panose="05000000000000000000" pitchFamily="2" charset="2"/>
              <a:buChar char="u"/>
              <a:defRPr/>
            </a:pPr>
            <a:r>
              <a:rPr lang="zh-CN" altLang="en-US" sz="1650" dirty="0">
                <a:solidFill>
                  <a:srgbClr val="000000"/>
                </a:solidFill>
                <a:latin typeface="黑体" panose="02010609060101010101" pitchFamily="49" charset="-122"/>
                <a:ea typeface="黑体" panose="02010609060101010101" pitchFamily="49" charset="-122"/>
                <a:cs typeface="+mn-cs"/>
              </a:rPr>
              <a:t>对于复杂的系统，其微分方程的建立和求解都是很困难的。数学上常采用</a:t>
            </a:r>
            <a:r>
              <a:rPr lang="zh-CN" altLang="en-US" sz="1650" dirty="0" smtClean="0">
                <a:solidFill>
                  <a:srgbClr val="CC0066"/>
                </a:solidFill>
                <a:latin typeface="黑体" panose="02010609060101010101" pitchFamily="49" charset="-122"/>
                <a:ea typeface="黑体" panose="02010609060101010101" pitchFamily="49" charset="-122"/>
                <a:cs typeface="+mn-cs"/>
              </a:rPr>
              <a:t>拉</a:t>
            </a:r>
            <a:endParaRPr lang="en-US" altLang="zh-CN" sz="1650" dirty="0" smtClean="0">
              <a:solidFill>
                <a:srgbClr val="CC0066"/>
              </a:solidFill>
              <a:latin typeface="黑体" panose="02010609060101010101" pitchFamily="49" charset="-122"/>
              <a:ea typeface="黑体" panose="02010609060101010101" pitchFamily="49" charset="-122"/>
              <a:cs typeface="+mn-cs"/>
            </a:endParaRPr>
          </a:p>
          <a:p>
            <a:pPr algn="l" rtl="0">
              <a:lnSpc>
                <a:spcPts val="3200"/>
              </a:lnSpc>
              <a:buClr>
                <a:srgbClr val="CC0066"/>
              </a:buClr>
              <a:defRPr/>
            </a:pPr>
            <a:r>
              <a:rPr lang="en-US" altLang="zh-CN" sz="1650" dirty="0">
                <a:solidFill>
                  <a:srgbClr val="CC0066"/>
                </a:solidFill>
                <a:latin typeface="黑体" panose="02010609060101010101" pitchFamily="49" charset="-122"/>
                <a:ea typeface="黑体" panose="02010609060101010101" pitchFamily="49" charset="-122"/>
                <a:cs typeface="+mn-cs"/>
              </a:rPr>
              <a:t> </a:t>
            </a:r>
            <a:r>
              <a:rPr lang="en-US" altLang="zh-CN" sz="1650" dirty="0" smtClean="0">
                <a:solidFill>
                  <a:srgbClr val="CC0066"/>
                </a:solidFill>
                <a:latin typeface="黑体" panose="02010609060101010101" pitchFamily="49" charset="-122"/>
                <a:ea typeface="黑体" panose="02010609060101010101" pitchFamily="49" charset="-122"/>
                <a:cs typeface="+mn-cs"/>
              </a:rPr>
              <a:t> </a:t>
            </a:r>
            <a:r>
              <a:rPr lang="zh-CN" altLang="en-US" sz="1650" dirty="0" smtClean="0">
                <a:solidFill>
                  <a:srgbClr val="CC0066"/>
                </a:solidFill>
                <a:latin typeface="黑体" panose="02010609060101010101" pitchFamily="49" charset="-122"/>
                <a:ea typeface="黑体" panose="02010609060101010101" pitchFamily="49" charset="-122"/>
                <a:cs typeface="+mn-cs"/>
              </a:rPr>
              <a:t>普</a:t>
            </a:r>
            <a:r>
              <a:rPr lang="zh-CN" altLang="en-US" sz="1650" dirty="0">
                <a:solidFill>
                  <a:srgbClr val="CC0066"/>
                </a:solidFill>
                <a:latin typeface="黑体" panose="02010609060101010101" pitchFamily="49" charset="-122"/>
                <a:ea typeface="黑体" panose="02010609060101010101" pitchFamily="49" charset="-122"/>
                <a:cs typeface="+mn-cs"/>
              </a:rPr>
              <a:t>拉斯变换</a:t>
            </a:r>
            <a:r>
              <a:rPr lang="zh-CN" altLang="en-US" sz="1650" dirty="0">
                <a:solidFill>
                  <a:srgbClr val="000000"/>
                </a:solidFill>
                <a:latin typeface="黑体" panose="02010609060101010101" pitchFamily="49" charset="-122"/>
                <a:ea typeface="黑体" panose="02010609060101010101" pitchFamily="49" charset="-122"/>
                <a:cs typeface="+mn-cs"/>
              </a:rPr>
              <a:t>将实数域的微分方程变成复数域（</a:t>
            </a:r>
            <a:r>
              <a:rPr lang="en-US" altLang="zh-CN" sz="1650" dirty="0">
                <a:solidFill>
                  <a:srgbClr val="000000"/>
                </a:solidFill>
                <a:latin typeface="黑体" panose="02010609060101010101" pitchFamily="49" charset="-122"/>
                <a:ea typeface="黑体" panose="02010609060101010101" pitchFamily="49" charset="-122"/>
                <a:cs typeface="+mn-cs"/>
              </a:rPr>
              <a:t>S</a:t>
            </a:r>
            <a:r>
              <a:rPr lang="zh-CN" altLang="en-US" sz="1650" dirty="0">
                <a:solidFill>
                  <a:srgbClr val="000000"/>
                </a:solidFill>
                <a:latin typeface="黑体" panose="02010609060101010101" pitchFamily="49" charset="-122"/>
                <a:ea typeface="黑体" panose="02010609060101010101" pitchFamily="49" charset="-122"/>
                <a:cs typeface="+mn-cs"/>
              </a:rPr>
              <a:t>域）的代数方程，求解</a:t>
            </a:r>
            <a:r>
              <a:rPr lang="zh-CN" altLang="en-US" sz="1650" dirty="0" smtClean="0">
                <a:solidFill>
                  <a:srgbClr val="000000"/>
                </a:solidFill>
                <a:latin typeface="黑体" panose="02010609060101010101" pitchFamily="49" charset="-122"/>
                <a:ea typeface="黑体" panose="02010609060101010101" pitchFamily="49" charset="-122"/>
                <a:cs typeface="+mn-cs"/>
              </a:rPr>
              <a:t>代数</a:t>
            </a:r>
            <a:endParaRPr lang="en-US" altLang="zh-CN" sz="1650" dirty="0" smtClean="0">
              <a:solidFill>
                <a:srgbClr val="000000"/>
              </a:solidFill>
              <a:latin typeface="黑体" panose="02010609060101010101" pitchFamily="49" charset="-122"/>
              <a:ea typeface="黑体" panose="02010609060101010101" pitchFamily="49" charset="-122"/>
              <a:cs typeface="+mn-cs"/>
            </a:endParaRPr>
          </a:p>
          <a:p>
            <a:pPr algn="l" rtl="0">
              <a:lnSpc>
                <a:spcPts val="3200"/>
              </a:lnSpc>
              <a:buClr>
                <a:srgbClr val="CC0066"/>
              </a:buClr>
              <a:defRPr/>
            </a:pPr>
            <a:r>
              <a:rPr lang="en-US" altLang="zh-CN" sz="1650" dirty="0">
                <a:solidFill>
                  <a:srgbClr val="000000"/>
                </a:solidFill>
                <a:latin typeface="黑体" panose="02010609060101010101" pitchFamily="49" charset="-122"/>
                <a:ea typeface="黑体" panose="02010609060101010101" pitchFamily="49" charset="-122"/>
                <a:cs typeface="+mn-cs"/>
              </a:rPr>
              <a:t> </a:t>
            </a:r>
            <a:r>
              <a:rPr lang="en-US" altLang="zh-CN" sz="1650" dirty="0" smtClean="0">
                <a:solidFill>
                  <a:srgbClr val="000000"/>
                </a:solidFill>
                <a:latin typeface="黑体" panose="02010609060101010101" pitchFamily="49" charset="-122"/>
                <a:ea typeface="黑体" panose="02010609060101010101" pitchFamily="49" charset="-122"/>
                <a:cs typeface="+mn-cs"/>
              </a:rPr>
              <a:t> </a:t>
            </a:r>
            <a:r>
              <a:rPr lang="zh-CN" altLang="en-US" sz="1650" dirty="0" smtClean="0">
                <a:solidFill>
                  <a:srgbClr val="000000"/>
                </a:solidFill>
                <a:latin typeface="黑体" panose="02010609060101010101" pitchFamily="49" charset="-122"/>
                <a:ea typeface="黑体" panose="02010609060101010101" pitchFamily="49" charset="-122"/>
                <a:cs typeface="+mn-cs"/>
              </a:rPr>
              <a:t>方程</a:t>
            </a:r>
            <a:r>
              <a:rPr lang="zh-CN" altLang="en-US" sz="1650" dirty="0">
                <a:solidFill>
                  <a:srgbClr val="000000"/>
                </a:solidFill>
                <a:latin typeface="黑体" panose="02010609060101010101" pitchFamily="49" charset="-122"/>
                <a:ea typeface="黑体" panose="02010609060101010101" pitchFamily="49" charset="-122"/>
                <a:cs typeface="+mn-cs"/>
              </a:rPr>
              <a:t>就容易多</a:t>
            </a:r>
            <a:r>
              <a:rPr lang="zh-CN" altLang="en-US" sz="1650" dirty="0" smtClean="0">
                <a:solidFill>
                  <a:srgbClr val="000000"/>
                </a:solidFill>
                <a:latin typeface="黑体" panose="02010609060101010101" pitchFamily="49" charset="-122"/>
                <a:ea typeface="黑体" panose="02010609060101010101" pitchFamily="49" charset="-122"/>
                <a:cs typeface="+mn-cs"/>
              </a:rPr>
              <a:t>了</a:t>
            </a:r>
            <a:r>
              <a:rPr lang="zh-CN" altLang="en-US" sz="1650" dirty="0">
                <a:solidFill>
                  <a:srgbClr val="000000"/>
                </a:solidFill>
                <a:latin typeface="黑体" panose="02010609060101010101" pitchFamily="49" charset="-122"/>
                <a:ea typeface="黑体" panose="02010609060101010101" pitchFamily="49" charset="-122"/>
                <a:cs typeface="+mn-cs"/>
              </a:rPr>
              <a:t>。另外，也可采用传递函数的方法研究传感器动态特性。 </a:t>
            </a:r>
            <a:endParaRPr lang="zh-CN" altLang="en-US" sz="1650" dirty="0">
              <a:solidFill>
                <a:srgbClr val="000000"/>
              </a:solidFill>
              <a:latin typeface="黑体" panose="02010609060101010101" pitchFamily="49" charset="-122"/>
              <a:ea typeface="黑体" panose="02010609060101010101" pitchFamily="49" charset="-122"/>
              <a:cs typeface="+mn-cs"/>
            </a:endParaRPr>
          </a:p>
        </p:txBody>
      </p:sp>
      <p:sp>
        <p:nvSpPr>
          <p:cNvPr id="3" name="矩形 2"/>
          <p:cNvSpPr/>
          <p:nvPr/>
        </p:nvSpPr>
        <p:spPr>
          <a:xfrm>
            <a:off x="251519" y="2024844"/>
            <a:ext cx="1325880" cy="506730"/>
          </a:xfrm>
          <a:prstGeom prst="rect">
            <a:avLst/>
          </a:prstGeom>
        </p:spPr>
        <p:txBody>
          <a:bodyPr wrap="none">
            <a:spAutoFit/>
          </a:bodyPr>
          <a:lstStyle/>
          <a:p>
            <a:pPr algn="l" rtl="0">
              <a:lnSpc>
                <a:spcPct val="150000"/>
              </a:lnSpc>
              <a:spcBef>
                <a:spcPct val="20000"/>
              </a:spcBef>
              <a:buClr>
                <a:srgbClr val="CC0066"/>
              </a:buClr>
              <a:defRPr/>
            </a:pPr>
            <a:r>
              <a:rPr lang="zh-CN" altLang="en-US" sz="1800" dirty="0">
                <a:solidFill>
                  <a:srgbClr val="000000"/>
                </a:solidFill>
                <a:latin typeface="黑体" panose="02010609060101010101" pitchFamily="49" charset="-122"/>
                <a:ea typeface="黑体" panose="02010609060101010101" pitchFamily="49" charset="-122"/>
                <a:cs typeface="+mn-cs"/>
              </a:rPr>
              <a:t>其通式</a:t>
            </a:r>
            <a:r>
              <a:rPr lang="zh-CN" altLang="en-US" sz="1800" dirty="0" smtClean="0">
                <a:solidFill>
                  <a:srgbClr val="000000"/>
                </a:solidFill>
                <a:latin typeface="黑体" panose="02010609060101010101" pitchFamily="49" charset="-122"/>
                <a:ea typeface="黑体" panose="02010609060101010101" pitchFamily="49" charset="-122"/>
                <a:cs typeface="+mn-cs"/>
              </a:rPr>
              <a:t>为：</a:t>
            </a:r>
            <a:endParaRPr lang="zh-CN" altLang="en-US" sz="1800" dirty="0">
              <a:solidFill>
                <a:srgbClr val="000000"/>
              </a:solidFill>
              <a:latin typeface="黑体" panose="02010609060101010101" pitchFamily="49" charset="-122"/>
              <a:ea typeface="黑体" panose="02010609060101010101" pitchFamily="49" charset="-122"/>
              <a:cs typeface="+mn-cs"/>
            </a:endParaRPr>
          </a:p>
        </p:txBody>
      </p:sp>
      <p:sp>
        <p:nvSpPr>
          <p:cNvPr id="4" name="灯片编号占位符 3"/>
          <p:cNvSpPr>
            <a:spLocks noGrp="1"/>
          </p:cNvSpPr>
          <p:nvPr>
            <p:ph type="sldNum" sz="quarter" idx="12"/>
          </p:nvPr>
        </p:nvSpPr>
        <p:spPr/>
        <p:txBody>
          <a:bodyPr/>
          <a:lstStyle/>
          <a:p>
            <a:pPr>
              <a:defRPr/>
            </a:pPr>
            <a:fld id="{9A0DB2DC-4C9A-4742-B13C-FB6460FD3503}" type="slidenum">
              <a:rPr lang="zh-CN" altLang="en-US" sz="1050" smtClean="0">
                <a:ea typeface="宋体" panose="02010600030101010101" pitchFamily="2" charset="-122"/>
              </a:rPr>
            </a:fld>
            <a:endParaRPr lang="zh-CN" altLang="en-US" sz="1050" dirty="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90501"/>
                                        </p:tgtEl>
                                        <p:attrNameLst>
                                          <p:attrName>style.visibility</p:attrName>
                                        </p:attrNameLst>
                                      </p:cBhvr>
                                      <p:to>
                                        <p:strVal val="visible"/>
                                      </p:to>
                                    </p:set>
                                    <p:anim calcmode="lin" valueType="num">
                                      <p:cBhvr>
                                        <p:cTn id="7" dur="500" fill="hold"/>
                                        <p:tgtEl>
                                          <p:spTgt spid="490501"/>
                                        </p:tgtEl>
                                        <p:attrNameLst>
                                          <p:attrName>ppt_w</p:attrName>
                                        </p:attrNameLst>
                                      </p:cBhvr>
                                      <p:tavLst>
                                        <p:tav tm="0">
                                          <p:val>
                                            <p:fltVal val="0"/>
                                          </p:val>
                                        </p:tav>
                                        <p:tav tm="100000">
                                          <p:val>
                                            <p:strVal val="#ppt_w"/>
                                          </p:val>
                                        </p:tav>
                                      </p:tavLst>
                                    </p:anim>
                                    <p:anim calcmode="lin" valueType="num">
                                      <p:cBhvr>
                                        <p:cTn id="8" dur="500" fill="hold"/>
                                        <p:tgtEl>
                                          <p:spTgt spid="49050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90503"/>
                                        </p:tgtEl>
                                        <p:attrNameLst>
                                          <p:attrName>style.visibility</p:attrName>
                                        </p:attrNameLst>
                                      </p:cBhvr>
                                      <p:to>
                                        <p:strVal val="visible"/>
                                      </p:to>
                                    </p:set>
                                    <p:anim calcmode="lin" valueType="num">
                                      <p:cBhvr>
                                        <p:cTn id="11" dur="500" fill="hold"/>
                                        <p:tgtEl>
                                          <p:spTgt spid="490503"/>
                                        </p:tgtEl>
                                        <p:attrNameLst>
                                          <p:attrName>ppt_w</p:attrName>
                                        </p:attrNameLst>
                                      </p:cBhvr>
                                      <p:tavLst>
                                        <p:tav tm="0">
                                          <p:val>
                                            <p:fltVal val="0"/>
                                          </p:val>
                                        </p:tav>
                                        <p:tav tm="100000">
                                          <p:val>
                                            <p:strVal val="#ppt_w"/>
                                          </p:val>
                                        </p:tav>
                                      </p:tavLst>
                                    </p:anim>
                                    <p:anim calcmode="lin" valueType="num">
                                      <p:cBhvr>
                                        <p:cTn id="12" dur="500" fill="hold"/>
                                        <p:tgtEl>
                                          <p:spTgt spid="490503"/>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90499"/>
                                        </p:tgtEl>
                                        <p:attrNameLst>
                                          <p:attrName>style.visibility</p:attrName>
                                        </p:attrNameLst>
                                      </p:cBhvr>
                                      <p:to>
                                        <p:strVal val="visible"/>
                                      </p:to>
                                    </p:set>
                                    <p:animEffect transition="in" filter="checkerboard(across)">
                                      <p:cBhvr>
                                        <p:cTn id="17" dur="500"/>
                                        <p:tgtEl>
                                          <p:spTgt spid="490499"/>
                                        </p:tgtEl>
                                      </p:cBhvr>
                                    </p:animEffect>
                                  </p:childTnLst>
                                </p:cTn>
                              </p:par>
                              <p:par>
                                <p:cTn id="18" presetID="5" presetClass="entr" presetSubtype="10" fill="hold" nodeType="withEffect">
                                  <p:stCondLst>
                                    <p:cond delay="0"/>
                                  </p:stCondLst>
                                  <p:childTnLst>
                                    <p:set>
                                      <p:cBhvr>
                                        <p:cTn id="19" dur="1" fill="hold">
                                          <p:stCondLst>
                                            <p:cond delay="0"/>
                                          </p:stCondLst>
                                        </p:cTn>
                                        <p:tgtEl>
                                          <p:spTgt spid="490502"/>
                                        </p:tgtEl>
                                        <p:attrNameLst>
                                          <p:attrName>style.visibility</p:attrName>
                                        </p:attrNameLst>
                                      </p:cBhvr>
                                      <p:to>
                                        <p:strVal val="visible"/>
                                      </p:to>
                                    </p:set>
                                    <p:animEffect transition="in" filter="checkerboard(across)">
                                      <p:cBhvr>
                                        <p:cTn id="20" dur="500"/>
                                        <p:tgtEl>
                                          <p:spTgt spid="490502"/>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490504"/>
                                        </p:tgtEl>
                                        <p:attrNameLst>
                                          <p:attrName>style.visibility</p:attrName>
                                        </p:attrNameLst>
                                      </p:cBhvr>
                                      <p:to>
                                        <p:strVal val="visible"/>
                                      </p:to>
                                    </p:set>
                                    <p:animEffect transition="in" filter="checkerboard(across)">
                                      <p:cBhvr>
                                        <p:cTn id="25" dur="500"/>
                                        <p:tgtEl>
                                          <p:spTgt spid="490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0499" grpId="0"/>
      <p:bldP spid="490503" grpId="0"/>
      <p:bldP spid="49050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Rectangle 4"/>
          <p:cNvSpPr>
            <a:spLocks noGrp="1"/>
          </p:cNvSpPr>
          <p:nvPr>
            <p:ph type="title" idx="4294967295"/>
          </p:nvPr>
        </p:nvSpPr>
        <p:spPr>
          <a:xfrm>
            <a:off x="762000" y="0"/>
            <a:ext cx="7772400" cy="1143000"/>
          </a:xfrm>
        </p:spPr>
        <p:txBody>
          <a:bodyPr vert="horz" wrap="square" lIns="0" tIns="45720" rIns="0" bIns="0" anchor="b" anchorCtr="0"/>
          <a:p>
            <a:pPr eaLnBrk="1" hangingPunct="1"/>
            <a:r>
              <a:rPr lang="zh-CN" altLang="en-US" sz="2800" b="1" dirty="0">
                <a:solidFill>
                  <a:srgbClr val="380BB7"/>
                </a:solidFill>
                <a:latin typeface="宋体" panose="02010600030101010101" pitchFamily="2" charset="-122"/>
                <a:ea typeface="宋体" panose="02010600030101010101" pitchFamily="2" charset="-122"/>
              </a:rPr>
              <a:t>检测技术的基本知识</a:t>
            </a:r>
            <a:endParaRPr lang="zh-CN" altLang="en-US" sz="2800" b="1" dirty="0">
              <a:solidFill>
                <a:srgbClr val="380BB7"/>
              </a:solidFill>
              <a:latin typeface="宋体" panose="02010600030101010101" pitchFamily="2" charset="-122"/>
              <a:ea typeface="宋体" panose="02010600030101010101" pitchFamily="2" charset="-122"/>
            </a:endParaRPr>
          </a:p>
        </p:txBody>
      </p:sp>
      <p:sp>
        <p:nvSpPr>
          <p:cNvPr id="69637" name="Rectangle 5"/>
          <p:cNvSpPr>
            <a:spLocks noGrp="1"/>
          </p:cNvSpPr>
          <p:nvPr>
            <p:ph idx="4294967295"/>
          </p:nvPr>
        </p:nvSpPr>
        <p:spPr>
          <a:xfrm>
            <a:off x="206375" y="1371600"/>
            <a:ext cx="7124700" cy="611188"/>
          </a:xfrm>
        </p:spPr>
        <p:txBody>
          <a:bodyPr vert="horz" wrap="square" lIns="91440" tIns="45720" rIns="91440" bIns="45720" anchor="t" anchorCtr="0"/>
          <a:p>
            <a:pPr algn="just" eaLnBrk="1" hangingPunct="1">
              <a:buNone/>
            </a:pPr>
            <a:r>
              <a:rPr lang="zh-CN" altLang="en-US" sz="2400" b="1" dirty="0">
                <a:latin typeface="Times New Roman" panose="02020603050405020304" pitchFamily="18" charset="0"/>
              </a:rPr>
              <a:t>一、 测量方法及检测系统的组成</a:t>
            </a:r>
            <a:endParaRPr lang="zh-CN" altLang="en-US" sz="2400" b="1" dirty="0">
              <a:latin typeface="Times New Roman" panose="02020603050405020304" pitchFamily="18" charset="0"/>
            </a:endParaRPr>
          </a:p>
        </p:txBody>
      </p:sp>
      <p:sp>
        <p:nvSpPr>
          <p:cNvPr id="10243" name="Rectangle 3"/>
          <p:cNvSpPr/>
          <p:nvPr/>
        </p:nvSpPr>
        <p:spPr>
          <a:xfrm>
            <a:off x="0" y="1219200"/>
            <a:ext cx="7010400" cy="152400"/>
          </a:xfrm>
          <a:prstGeom prst="rect">
            <a:avLst/>
          </a:prstGeom>
          <a:solidFill>
            <a:schemeClr val="accent1">
              <a:alpha val="50195"/>
            </a:schemeClr>
          </a:solidFill>
          <a:ln w="9525">
            <a:noFill/>
          </a:ln>
        </p:spPr>
        <p:txBody>
          <a:bodyPr anchor="t" anchorCtr="0"/>
          <a:p>
            <a:endParaRPr lang="en-US" altLang="zh-CN" sz="2400" dirty="0">
              <a:latin typeface="Times New Roman" panose="02020603050405020304" pitchFamily="18" charset="0"/>
              <a:ea typeface="宋体" panose="02010600030101010101" pitchFamily="2" charset="-122"/>
            </a:endParaRPr>
          </a:p>
        </p:txBody>
      </p:sp>
      <p:sp>
        <p:nvSpPr>
          <p:cNvPr id="312325" name="Rectangle 5"/>
          <p:cNvSpPr/>
          <p:nvPr/>
        </p:nvSpPr>
        <p:spPr>
          <a:xfrm>
            <a:off x="936625" y="2420620"/>
            <a:ext cx="7958455" cy="1014730"/>
          </a:xfrm>
          <a:prstGeom prst="rect">
            <a:avLst/>
          </a:prstGeom>
          <a:noFill/>
          <a:ln w="12700">
            <a:noFill/>
          </a:ln>
        </p:spPr>
        <p:txBody>
          <a:bodyPr wrap="square" anchor="t" anchorCtr="0">
            <a:spAutoFit/>
          </a:bodyPr>
          <a:p>
            <a:pPr eaLnBrk="0" hangingPunct="0"/>
            <a:r>
              <a:rPr lang="en-US" altLang="zh-CN" sz="2000" b="1" dirty="0">
                <a:latin typeface="Times New Roman" panose="02020603050405020304" pitchFamily="18" charset="0"/>
                <a:ea typeface="宋体" panose="02010600030101010101" pitchFamily="2" charset="-122"/>
              </a:rPr>
              <a:t>1.</a:t>
            </a:r>
            <a:r>
              <a:rPr lang="zh-CN" altLang="en-US" sz="2000" b="1" dirty="0">
                <a:latin typeface="Times New Roman" panose="02020603050405020304" pitchFamily="18" charset="0"/>
                <a:ea typeface="宋体" panose="02010600030101010101" pitchFamily="2" charset="-122"/>
              </a:rPr>
              <a:t>信息采集的含义：</a:t>
            </a:r>
            <a:r>
              <a:rPr lang="zh-CN" altLang="en-US" sz="2000" dirty="0">
                <a:latin typeface="Arial" panose="020B0604020202020204" pitchFamily="34" charset="0"/>
                <a:ea typeface="宋体" panose="02010600030101010101" pitchFamily="2" charset="-122"/>
              </a:rPr>
              <a:t>在工程实践和科学实验中提出的检测任务是正确及时地掌握各种信息</a:t>
            </a:r>
            <a:r>
              <a:rPr lang="en-US" altLang="zh-CN" sz="2000" dirty="0">
                <a:latin typeface="Arial" panose="020B0604020202020204" pitchFamily="34" charset="0"/>
                <a:ea typeface="宋体" panose="02010600030101010101" pitchFamily="2" charset="-122"/>
              </a:rPr>
              <a:t>, </a:t>
            </a:r>
            <a:r>
              <a:rPr lang="zh-CN" altLang="en-US" sz="2000" dirty="0">
                <a:latin typeface="Arial" panose="020B0604020202020204" pitchFamily="34" charset="0"/>
                <a:ea typeface="宋体" panose="02010600030101010101" pitchFamily="2" charset="-122"/>
              </a:rPr>
              <a:t>大多数情况下是要获取被测对象信息的大小</a:t>
            </a:r>
            <a:r>
              <a:rPr lang="en-US" altLang="zh-CN" sz="2000" dirty="0">
                <a:latin typeface="Arial" panose="020B0604020202020204" pitchFamily="34" charset="0"/>
                <a:ea typeface="宋体" panose="02010600030101010101" pitchFamily="2" charset="-122"/>
              </a:rPr>
              <a:t>, </a:t>
            </a:r>
            <a:r>
              <a:rPr lang="zh-CN" altLang="en-US" sz="2000" dirty="0">
                <a:latin typeface="Arial" panose="020B0604020202020204" pitchFamily="34" charset="0"/>
                <a:ea typeface="宋体" panose="02010600030101010101" pitchFamily="2" charset="-122"/>
              </a:rPr>
              <a:t>即被测量的大小。这样，</a:t>
            </a:r>
            <a:r>
              <a:rPr lang="zh-CN" altLang="en-US" sz="2000" b="1" dirty="0">
                <a:latin typeface="Arial" panose="020B0604020202020204" pitchFamily="34" charset="0"/>
                <a:ea typeface="宋体" panose="02010600030101010101" pitchFamily="2" charset="-122"/>
              </a:rPr>
              <a:t>信息采集的主要含义就是取得测量数据。</a:t>
            </a:r>
            <a:endParaRPr lang="zh-CN" altLang="en-US" sz="2000" b="1" dirty="0">
              <a:latin typeface="Arial" panose="020B0604020202020204" pitchFamily="34" charset="0"/>
              <a:ea typeface="宋体" panose="02010600030101010101" pitchFamily="2" charset="-122"/>
            </a:endParaRPr>
          </a:p>
        </p:txBody>
      </p:sp>
      <p:sp>
        <p:nvSpPr>
          <p:cNvPr id="312326" name="Rectangle 6"/>
          <p:cNvSpPr/>
          <p:nvPr/>
        </p:nvSpPr>
        <p:spPr>
          <a:xfrm>
            <a:off x="1187450" y="4129405"/>
            <a:ext cx="7511415" cy="1630045"/>
          </a:xfrm>
          <a:prstGeom prst="rect">
            <a:avLst/>
          </a:prstGeom>
          <a:noFill/>
          <a:ln w="12700">
            <a:noFill/>
          </a:ln>
        </p:spPr>
        <p:txBody>
          <a:bodyPr wrap="square" anchor="t" anchorCtr="0">
            <a:spAutoFit/>
          </a:bodyPr>
          <a:p>
            <a:pPr eaLnBrk="0" hangingPunct="0"/>
            <a:r>
              <a:rPr lang="en-US" altLang="zh-CN" sz="2000" b="1" dirty="0">
                <a:latin typeface="Times New Roman" panose="02020603050405020304" pitchFamily="18" charset="0"/>
                <a:ea typeface="宋体" panose="02010600030101010101" pitchFamily="2" charset="-122"/>
              </a:rPr>
              <a:t>2.</a:t>
            </a:r>
            <a:r>
              <a:rPr lang="zh-CN" altLang="en-US" sz="2000" b="1" dirty="0">
                <a:latin typeface="Times New Roman" panose="02020603050405020304" pitchFamily="18" charset="0"/>
                <a:ea typeface="宋体" panose="02010600030101010101" pitchFamily="2" charset="-122"/>
              </a:rPr>
              <a:t>测量</a:t>
            </a:r>
            <a:endParaRPr lang="zh-CN" altLang="en-US" sz="2000" b="1" dirty="0">
              <a:latin typeface="Times New Roman" panose="02020603050405020304" pitchFamily="18" charset="0"/>
              <a:ea typeface="宋体" panose="02010600030101010101" pitchFamily="2" charset="-122"/>
            </a:endParaRPr>
          </a:p>
          <a:p>
            <a:pPr eaLnBrk="0" hangingPunct="0"/>
            <a:r>
              <a:rPr lang="zh-CN" altLang="en-US" sz="2000" b="1" dirty="0">
                <a:latin typeface="Arial" panose="020B0604020202020204" pitchFamily="34" charset="0"/>
                <a:ea typeface="宋体" panose="02010600030101010101" pitchFamily="2" charset="-122"/>
              </a:rPr>
              <a:t>    “测量是以确定量值为目的的一种操作”。这种“操作”</a:t>
            </a:r>
            <a:endParaRPr lang="zh-CN" altLang="en-US" sz="2000" b="1" dirty="0">
              <a:latin typeface="Arial" panose="020B0604020202020204" pitchFamily="34" charset="0"/>
              <a:ea typeface="宋体" panose="02010600030101010101" pitchFamily="2" charset="-122"/>
            </a:endParaRPr>
          </a:p>
          <a:p>
            <a:pPr eaLnBrk="0" hangingPunct="0"/>
            <a:r>
              <a:rPr lang="zh-CN" altLang="en-US" sz="2000" b="1" dirty="0">
                <a:latin typeface="Arial" panose="020B0604020202020204" pitchFamily="34" charset="0"/>
                <a:ea typeface="宋体" panose="02010600030101010101" pitchFamily="2" charset="-122"/>
              </a:rPr>
              <a:t>就是测量中的</a:t>
            </a:r>
            <a:r>
              <a:rPr lang="zh-CN" altLang="en-US" sz="2000" b="1" dirty="0">
                <a:solidFill>
                  <a:srgbClr val="0000FF"/>
                </a:solidFill>
                <a:latin typeface="Arial" panose="020B0604020202020204" pitchFamily="34" charset="0"/>
                <a:ea typeface="宋体" panose="02010600030101010101" pitchFamily="2" charset="-122"/>
              </a:rPr>
              <a:t>比较过程</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将被测参数与其相应的测量单</a:t>
            </a:r>
            <a:endParaRPr lang="zh-CN" altLang="en-US" sz="2000" b="1" dirty="0">
              <a:latin typeface="Arial" panose="020B0604020202020204" pitchFamily="34" charset="0"/>
              <a:ea typeface="宋体" panose="02010600030101010101" pitchFamily="2" charset="-122"/>
            </a:endParaRPr>
          </a:p>
          <a:p>
            <a:pPr eaLnBrk="0" hangingPunct="0"/>
            <a:r>
              <a:rPr lang="zh-CN" altLang="en-US" sz="2000" b="1" dirty="0">
                <a:latin typeface="Arial" panose="020B0604020202020204" pitchFamily="34" charset="0"/>
                <a:ea typeface="宋体" panose="02010600030101010101" pitchFamily="2" charset="-122"/>
              </a:rPr>
              <a:t>位进行比较的过程。实现比较的工具就是测量仪器仪表</a:t>
            </a:r>
            <a:endParaRPr lang="zh-CN" altLang="en-US" sz="2000" b="1" dirty="0">
              <a:latin typeface="Arial" panose="020B0604020202020204" pitchFamily="34" charset="0"/>
              <a:ea typeface="宋体" panose="02010600030101010101" pitchFamily="2" charset="-122"/>
            </a:endParaRPr>
          </a:p>
          <a:p>
            <a:pPr eaLnBrk="0" hangingPunct="0"/>
            <a:r>
              <a:rPr lang="zh-CN" altLang="en-US" sz="2000" b="1" dirty="0">
                <a:latin typeface="Arial" panose="020B0604020202020204" pitchFamily="34" charset="0"/>
                <a:ea typeface="宋体" panose="02010600030101010101" pitchFamily="2" charset="-122"/>
              </a:rPr>
              <a:t>（简称仪表）。</a:t>
            </a:r>
            <a:endParaRPr lang="zh-CN" altLang="en-US" sz="2000" b="1" dirty="0">
              <a:latin typeface="Arial" panose="020B0604020202020204" pitchFamily="34"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637"/>
                                        </p:tgtEl>
                                        <p:attrNameLst>
                                          <p:attrName>style.visibility</p:attrName>
                                        </p:attrNameLst>
                                      </p:cBhvr>
                                      <p:to>
                                        <p:strVal val="visible"/>
                                      </p:to>
                                    </p:set>
                                    <p:animEffect transition="in" filter="wipe(left)">
                                      <p:cBhvr>
                                        <p:cTn id="7" dur="500"/>
                                        <p:tgtEl>
                                          <p:spTgt spid="696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2325"/>
                                        </p:tgtEl>
                                        <p:attrNameLst>
                                          <p:attrName>style.visibility</p:attrName>
                                        </p:attrNameLst>
                                      </p:cBhvr>
                                      <p:to>
                                        <p:strVal val="visible"/>
                                      </p:to>
                                    </p:set>
                                    <p:animEffect transition="in" filter="wipe(left)">
                                      <p:cBhvr>
                                        <p:cTn id="12" dur="500"/>
                                        <p:tgtEl>
                                          <p:spTgt spid="3123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2326"/>
                                        </p:tgtEl>
                                        <p:attrNameLst>
                                          <p:attrName>style.visibility</p:attrName>
                                        </p:attrNameLst>
                                      </p:cBhvr>
                                      <p:to>
                                        <p:strVal val="visible"/>
                                      </p:to>
                                    </p:set>
                                    <p:animEffect transition="in" filter="wipe(left)">
                                      <p:cBhvr>
                                        <p:cTn id="17" dur="500"/>
                                        <p:tgtEl>
                                          <p:spTgt spid="312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p:bldP spid="312325" grpId="0"/>
      <p:bldP spid="3123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2"/>
          <p:cNvSpPr>
            <a:spLocks noGrp="1"/>
          </p:cNvSpPr>
          <p:nvPr>
            <p:ph type="title"/>
          </p:nvPr>
        </p:nvSpPr>
        <p:spPr>
          <a:xfrm>
            <a:off x="457200" y="304800"/>
            <a:ext cx="8229600" cy="1143000"/>
          </a:xfrm>
        </p:spPr>
        <p:txBody>
          <a:bodyPr vert="horz" wrap="square" lIns="0" tIns="45720" rIns="0" bIns="0" anchor="b" anchorCtr="0"/>
          <a:p>
            <a:r>
              <a:rPr lang="zh-CN" altLang="en-US" sz="4200" dirty="0">
                <a:latin typeface="华文行楷" panose="02010800040101010101" pitchFamily="2" charset="-122"/>
              </a:rPr>
              <a:t>二、</a:t>
            </a:r>
            <a:r>
              <a:rPr lang="zh-CN" altLang="en-US" sz="4200" b="1" dirty="0">
                <a:latin typeface="华文行楷" panose="02010800040101010101" pitchFamily="2" charset="-122"/>
              </a:rPr>
              <a:t>测量的方法</a:t>
            </a:r>
            <a:r>
              <a:rPr lang="zh-CN" altLang="en-US" sz="4200" dirty="0"/>
              <a:t> </a:t>
            </a:r>
            <a:endParaRPr lang="zh-CN" altLang="en-US" sz="4200" dirty="0"/>
          </a:p>
        </p:txBody>
      </p:sp>
      <p:grpSp>
        <p:nvGrpSpPr>
          <p:cNvPr id="314371" name="Group 3"/>
          <p:cNvGrpSpPr/>
          <p:nvPr/>
        </p:nvGrpSpPr>
        <p:grpSpPr>
          <a:xfrm>
            <a:off x="288925" y="1875155"/>
            <a:ext cx="7959725" cy="3660140"/>
            <a:chOff x="182" y="1181"/>
            <a:chExt cx="5463" cy="2601"/>
          </a:xfrm>
        </p:grpSpPr>
        <p:sp>
          <p:nvSpPr>
            <p:cNvPr id="12291" name="AutoShape 4"/>
            <p:cNvSpPr/>
            <p:nvPr/>
          </p:nvSpPr>
          <p:spPr>
            <a:xfrm>
              <a:off x="1756" y="1181"/>
              <a:ext cx="2190" cy="518"/>
            </a:xfrm>
            <a:prstGeom prst="cube">
              <a:avLst>
                <a:gd name="adj" fmla="val 10231"/>
              </a:avLst>
            </a:prstGeom>
            <a:gradFill rotWithShape="0">
              <a:gsLst>
                <a:gs pos="0">
                  <a:srgbClr val="FFCCCC"/>
                </a:gs>
                <a:gs pos="100000">
                  <a:schemeClr val="accent1"/>
                </a:gs>
              </a:gsLst>
              <a:lin ang="5400000" scaled="1"/>
              <a:tileRect/>
            </a:gradFill>
            <a:ln w="9525">
              <a:noFill/>
            </a:ln>
          </p:spPr>
          <p:txBody>
            <a:bodyPr wrap="none" anchor="ctr" anchorCtr="0"/>
            <a:p>
              <a:pPr algn="ctr"/>
              <a:r>
                <a:rPr lang="zh-CN" altLang="en-US" sz="4400" b="1" dirty="0">
                  <a:solidFill>
                    <a:srgbClr val="0000FF"/>
                  </a:solidFill>
                  <a:latin typeface="Arial" panose="020B0604020202020204" pitchFamily="34" charset="0"/>
                  <a:ea typeface="楷体_GB2312" pitchFamily="49" charset="-122"/>
                </a:rPr>
                <a:t>测量</a:t>
              </a:r>
              <a:endParaRPr lang="zh-CN" altLang="en-US" sz="4400" b="1" dirty="0">
                <a:solidFill>
                  <a:srgbClr val="0000FF"/>
                </a:solidFill>
                <a:latin typeface="Arial" panose="020B0604020202020204" pitchFamily="34" charset="0"/>
                <a:ea typeface="楷体_GB2312" pitchFamily="49" charset="-122"/>
              </a:endParaRPr>
            </a:p>
          </p:txBody>
        </p:sp>
        <p:sp>
          <p:nvSpPr>
            <p:cNvPr id="12292" name="AutoShape 5"/>
            <p:cNvSpPr/>
            <p:nvPr/>
          </p:nvSpPr>
          <p:spPr>
            <a:xfrm>
              <a:off x="182" y="2361"/>
              <a:ext cx="461" cy="1354"/>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800" dirty="0">
                  <a:solidFill>
                    <a:srgbClr val="0000FF"/>
                  </a:solidFill>
                  <a:latin typeface="Arial" panose="020B0604020202020204" pitchFamily="34" charset="0"/>
                  <a:ea typeface="楷体_GB2312" pitchFamily="49" charset="-122"/>
                </a:rPr>
                <a:t>直</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接</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p:txBody>
        </p:sp>
        <p:sp>
          <p:nvSpPr>
            <p:cNvPr id="12293" name="AutoShape 6"/>
            <p:cNvSpPr/>
            <p:nvPr/>
          </p:nvSpPr>
          <p:spPr>
            <a:xfrm>
              <a:off x="779" y="2361"/>
              <a:ext cx="433" cy="1355"/>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800" dirty="0">
                  <a:solidFill>
                    <a:srgbClr val="0000FF"/>
                  </a:solidFill>
                  <a:latin typeface="Arial" panose="020B0604020202020204" pitchFamily="34" charset="0"/>
                  <a:ea typeface="楷体_GB2312" pitchFamily="49" charset="-122"/>
                </a:rPr>
                <a:t>间</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接</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p:txBody>
        </p:sp>
        <p:sp>
          <p:nvSpPr>
            <p:cNvPr id="12294" name="AutoShape 7"/>
            <p:cNvSpPr/>
            <p:nvPr/>
          </p:nvSpPr>
          <p:spPr>
            <a:xfrm>
              <a:off x="5299" y="2341"/>
              <a:ext cx="346" cy="1441"/>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800" dirty="0">
                  <a:solidFill>
                    <a:srgbClr val="0000FF"/>
                  </a:solidFill>
                  <a:latin typeface="Arial" panose="020B0604020202020204" pitchFamily="34" charset="0"/>
                  <a:ea typeface="楷体_GB2312" pitchFamily="49" charset="-122"/>
                </a:rPr>
                <a:t>工</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p:txBody>
        </p:sp>
        <p:sp>
          <p:nvSpPr>
            <p:cNvPr id="12295" name="AutoShape 8"/>
            <p:cNvSpPr/>
            <p:nvPr/>
          </p:nvSpPr>
          <p:spPr>
            <a:xfrm>
              <a:off x="4771" y="2353"/>
              <a:ext cx="375" cy="1402"/>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800" dirty="0">
                  <a:solidFill>
                    <a:srgbClr val="0000FF"/>
                  </a:solidFill>
                  <a:latin typeface="Arial" panose="020B0604020202020204" pitchFamily="34" charset="0"/>
                  <a:ea typeface="楷体_GB2312" pitchFamily="49" charset="-122"/>
                </a:rPr>
                <a:t>精</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密</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p:txBody>
        </p:sp>
        <p:sp>
          <p:nvSpPr>
            <p:cNvPr id="12296" name="AutoShape 9"/>
            <p:cNvSpPr/>
            <p:nvPr/>
          </p:nvSpPr>
          <p:spPr>
            <a:xfrm>
              <a:off x="3665" y="2332"/>
              <a:ext cx="394" cy="1432"/>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800" dirty="0">
                  <a:solidFill>
                    <a:srgbClr val="0000FF"/>
                  </a:solidFill>
                  <a:latin typeface="Arial" panose="020B0604020202020204" pitchFamily="34" charset="0"/>
                  <a:ea typeface="楷体_GB2312" pitchFamily="49" charset="-122"/>
                </a:rPr>
                <a:t>电</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p:txBody>
        </p:sp>
        <p:sp>
          <p:nvSpPr>
            <p:cNvPr id="12297" name="AutoShape 10"/>
            <p:cNvSpPr/>
            <p:nvPr/>
          </p:nvSpPr>
          <p:spPr>
            <a:xfrm>
              <a:off x="4224" y="2351"/>
              <a:ext cx="413" cy="1413"/>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800" dirty="0">
                  <a:solidFill>
                    <a:srgbClr val="0000FF"/>
                  </a:solidFill>
                  <a:latin typeface="Arial" panose="020B0604020202020204" pitchFamily="34" charset="0"/>
                  <a:ea typeface="楷体_GB2312" pitchFamily="49" charset="-122"/>
                </a:rPr>
                <a:t>非</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电</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p:txBody>
        </p:sp>
        <p:sp>
          <p:nvSpPr>
            <p:cNvPr id="12298" name="AutoShape 11"/>
            <p:cNvSpPr/>
            <p:nvPr/>
          </p:nvSpPr>
          <p:spPr>
            <a:xfrm>
              <a:off x="2514" y="2360"/>
              <a:ext cx="412" cy="1364"/>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800" dirty="0">
                  <a:solidFill>
                    <a:srgbClr val="0000FF"/>
                  </a:solidFill>
                  <a:latin typeface="Arial" panose="020B0604020202020204" pitchFamily="34" charset="0"/>
                  <a:ea typeface="楷体_GB2312" pitchFamily="49" charset="-122"/>
                </a:rPr>
                <a:t>等</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精</a:t>
              </a:r>
              <a:endParaRPr lang="en-US" altLang="zh-CN"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度</a:t>
              </a:r>
              <a:endParaRPr lang="en-US" altLang="zh-CN"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p:txBody>
        </p:sp>
        <p:sp>
          <p:nvSpPr>
            <p:cNvPr id="12299" name="AutoShape 12"/>
            <p:cNvSpPr/>
            <p:nvPr/>
          </p:nvSpPr>
          <p:spPr>
            <a:xfrm>
              <a:off x="3062" y="2351"/>
              <a:ext cx="451" cy="1364"/>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400" dirty="0">
                  <a:solidFill>
                    <a:srgbClr val="0000FF"/>
                  </a:solidFill>
                  <a:latin typeface="Arial" panose="020B0604020202020204" pitchFamily="34" charset="0"/>
                  <a:ea typeface="楷体_GB2312" pitchFamily="49" charset="-122"/>
                </a:rPr>
                <a:t>非</a:t>
              </a:r>
              <a:endParaRPr lang="zh-CN" altLang="en-US" sz="2400" dirty="0">
                <a:solidFill>
                  <a:srgbClr val="0000FF"/>
                </a:solidFill>
                <a:latin typeface="Arial" panose="020B0604020202020204" pitchFamily="34" charset="0"/>
                <a:ea typeface="楷体_GB2312" pitchFamily="49" charset="-122"/>
              </a:endParaRPr>
            </a:p>
            <a:p>
              <a:pPr algn="ctr"/>
              <a:r>
                <a:rPr lang="zh-CN" altLang="en-US" sz="2400" dirty="0">
                  <a:solidFill>
                    <a:srgbClr val="0000FF"/>
                  </a:solidFill>
                  <a:latin typeface="Arial" panose="020B0604020202020204" pitchFamily="34" charset="0"/>
                  <a:ea typeface="楷体_GB2312" pitchFamily="49" charset="-122"/>
                </a:rPr>
                <a:t>等</a:t>
              </a:r>
              <a:endParaRPr lang="en-US" altLang="zh-CN" sz="2400" dirty="0">
                <a:solidFill>
                  <a:srgbClr val="0000FF"/>
                </a:solidFill>
                <a:latin typeface="Arial" panose="020B0604020202020204" pitchFamily="34" charset="0"/>
                <a:ea typeface="楷体_GB2312" pitchFamily="49" charset="-122"/>
              </a:endParaRPr>
            </a:p>
            <a:p>
              <a:pPr algn="ctr"/>
              <a:r>
                <a:rPr lang="zh-CN" altLang="en-US" sz="2400" dirty="0">
                  <a:solidFill>
                    <a:srgbClr val="0000FF"/>
                  </a:solidFill>
                  <a:latin typeface="Arial" panose="020B0604020202020204" pitchFamily="34" charset="0"/>
                  <a:ea typeface="楷体_GB2312" pitchFamily="49" charset="-122"/>
                </a:rPr>
                <a:t>精</a:t>
              </a:r>
              <a:endParaRPr lang="en-US" altLang="zh-CN" sz="2400" dirty="0">
                <a:solidFill>
                  <a:srgbClr val="0000FF"/>
                </a:solidFill>
                <a:latin typeface="Arial" panose="020B0604020202020204" pitchFamily="34" charset="0"/>
                <a:ea typeface="楷体_GB2312" pitchFamily="49" charset="-122"/>
              </a:endParaRPr>
            </a:p>
            <a:p>
              <a:pPr algn="ctr"/>
              <a:r>
                <a:rPr lang="zh-CN" altLang="en-US" sz="2400" dirty="0">
                  <a:solidFill>
                    <a:srgbClr val="0000FF"/>
                  </a:solidFill>
                  <a:latin typeface="Arial" panose="020B0604020202020204" pitchFamily="34" charset="0"/>
                  <a:ea typeface="楷体_GB2312" pitchFamily="49" charset="-122"/>
                </a:rPr>
                <a:t>度</a:t>
              </a:r>
              <a:endParaRPr lang="en-US" altLang="zh-CN" sz="2400" dirty="0">
                <a:solidFill>
                  <a:srgbClr val="0000FF"/>
                </a:solidFill>
                <a:latin typeface="Arial" panose="020B0604020202020204" pitchFamily="34" charset="0"/>
                <a:ea typeface="楷体_GB2312" pitchFamily="49" charset="-122"/>
              </a:endParaRPr>
            </a:p>
            <a:p>
              <a:pPr algn="ctr"/>
              <a:r>
                <a:rPr lang="zh-CN" altLang="en-US" sz="2400" dirty="0">
                  <a:solidFill>
                    <a:srgbClr val="0000FF"/>
                  </a:solidFill>
                  <a:latin typeface="Arial" panose="020B0604020202020204" pitchFamily="34" charset="0"/>
                  <a:ea typeface="楷体_GB2312" pitchFamily="49" charset="-122"/>
                </a:rPr>
                <a:t>测</a:t>
              </a:r>
              <a:endParaRPr lang="en-US" altLang="zh-CN" sz="2400" dirty="0">
                <a:solidFill>
                  <a:srgbClr val="0000FF"/>
                </a:solidFill>
                <a:latin typeface="Arial" panose="020B0604020202020204" pitchFamily="34" charset="0"/>
                <a:ea typeface="楷体_GB2312" pitchFamily="49" charset="-122"/>
              </a:endParaRPr>
            </a:p>
            <a:p>
              <a:pPr algn="ctr"/>
              <a:r>
                <a:rPr lang="zh-CN" altLang="en-US" sz="2400" dirty="0">
                  <a:solidFill>
                    <a:srgbClr val="0000FF"/>
                  </a:solidFill>
                  <a:latin typeface="Arial" panose="020B0604020202020204" pitchFamily="34" charset="0"/>
                  <a:ea typeface="楷体_GB2312" pitchFamily="49" charset="-122"/>
                </a:rPr>
                <a:t>量</a:t>
              </a:r>
              <a:endParaRPr lang="zh-CN" altLang="en-US" sz="2400" dirty="0">
                <a:solidFill>
                  <a:srgbClr val="0000FF"/>
                </a:solidFill>
                <a:latin typeface="Arial" panose="020B0604020202020204" pitchFamily="34" charset="0"/>
                <a:ea typeface="楷体_GB2312" pitchFamily="49" charset="-122"/>
              </a:endParaRPr>
            </a:p>
          </p:txBody>
        </p:sp>
        <p:sp>
          <p:nvSpPr>
            <p:cNvPr id="12300" name="AutoShape 13"/>
            <p:cNvSpPr/>
            <p:nvPr/>
          </p:nvSpPr>
          <p:spPr>
            <a:xfrm>
              <a:off x="1371" y="2361"/>
              <a:ext cx="413" cy="1336"/>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800" dirty="0">
                  <a:solidFill>
                    <a:srgbClr val="0000FF"/>
                  </a:solidFill>
                  <a:latin typeface="Arial" panose="020B0604020202020204" pitchFamily="34" charset="0"/>
                  <a:ea typeface="楷体_GB2312" pitchFamily="49" charset="-122"/>
                </a:rPr>
                <a:t>静</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态</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p:txBody>
        </p:sp>
        <p:sp>
          <p:nvSpPr>
            <p:cNvPr id="12301" name="AutoShape 14"/>
            <p:cNvSpPr/>
            <p:nvPr/>
          </p:nvSpPr>
          <p:spPr>
            <a:xfrm>
              <a:off x="1898" y="2371"/>
              <a:ext cx="413" cy="1336"/>
            </a:xfrm>
            <a:prstGeom prst="cube">
              <a:avLst>
                <a:gd name="adj" fmla="val 8870"/>
              </a:avLst>
            </a:prstGeom>
            <a:gradFill rotWithShape="0">
              <a:gsLst>
                <a:gs pos="0">
                  <a:srgbClr val="FF9966"/>
                </a:gs>
                <a:gs pos="100000">
                  <a:srgbClr val="FFF3EB"/>
                </a:gs>
              </a:gsLst>
              <a:lin ang="0" scaled="1"/>
              <a:tileRect/>
            </a:gradFill>
            <a:ln w="9525">
              <a:noFill/>
            </a:ln>
          </p:spPr>
          <p:txBody>
            <a:bodyPr wrap="none" anchor="ctr" anchorCtr="0"/>
            <a:p>
              <a:pPr algn="ctr"/>
              <a:r>
                <a:rPr lang="zh-CN" altLang="en-US" sz="2800" dirty="0">
                  <a:solidFill>
                    <a:srgbClr val="0000FF"/>
                  </a:solidFill>
                  <a:latin typeface="Arial" panose="020B0604020202020204" pitchFamily="34" charset="0"/>
                  <a:ea typeface="楷体_GB2312" pitchFamily="49" charset="-122"/>
                </a:rPr>
                <a:t>动</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态</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测</a:t>
              </a:r>
              <a:endParaRPr lang="zh-CN" altLang="en-US" sz="2800" dirty="0">
                <a:solidFill>
                  <a:srgbClr val="0000FF"/>
                </a:solidFill>
                <a:latin typeface="Arial" panose="020B0604020202020204" pitchFamily="34" charset="0"/>
                <a:ea typeface="楷体_GB2312" pitchFamily="49" charset="-122"/>
              </a:endParaRPr>
            </a:p>
            <a:p>
              <a:pPr algn="ctr"/>
              <a:r>
                <a:rPr lang="zh-CN" altLang="en-US" sz="2800" dirty="0">
                  <a:solidFill>
                    <a:srgbClr val="0000FF"/>
                  </a:solidFill>
                  <a:latin typeface="Arial" panose="020B0604020202020204" pitchFamily="34" charset="0"/>
                  <a:ea typeface="楷体_GB2312" pitchFamily="49" charset="-122"/>
                </a:rPr>
                <a:t>量</a:t>
              </a:r>
              <a:endParaRPr lang="zh-CN" altLang="en-US" sz="2800" dirty="0">
                <a:solidFill>
                  <a:srgbClr val="0000FF"/>
                </a:solidFill>
                <a:latin typeface="Arial" panose="020B0604020202020204" pitchFamily="34" charset="0"/>
                <a:ea typeface="楷体_GB2312" pitchFamily="49" charset="-122"/>
              </a:endParaRPr>
            </a:p>
          </p:txBody>
        </p:sp>
        <p:sp>
          <p:nvSpPr>
            <p:cNvPr id="12302" name="Line 15"/>
            <p:cNvSpPr/>
            <p:nvPr/>
          </p:nvSpPr>
          <p:spPr>
            <a:xfrm>
              <a:off x="412" y="2093"/>
              <a:ext cx="624" cy="0"/>
            </a:xfrm>
            <a:prstGeom prst="line">
              <a:avLst/>
            </a:prstGeom>
            <a:ln w="38100" cap="flat" cmpd="sng">
              <a:solidFill>
                <a:schemeClr val="tx1"/>
              </a:solidFill>
              <a:prstDash val="solid"/>
              <a:round/>
              <a:headEnd type="none" w="med" len="med"/>
              <a:tailEnd type="none" w="med" len="med"/>
            </a:ln>
          </p:spPr>
        </p:sp>
        <p:sp>
          <p:nvSpPr>
            <p:cNvPr id="12303" name="Line 16"/>
            <p:cNvSpPr/>
            <p:nvPr/>
          </p:nvSpPr>
          <p:spPr>
            <a:xfrm>
              <a:off x="422" y="2093"/>
              <a:ext cx="0" cy="297"/>
            </a:xfrm>
            <a:prstGeom prst="line">
              <a:avLst/>
            </a:prstGeom>
            <a:ln w="38100" cap="flat" cmpd="sng">
              <a:solidFill>
                <a:schemeClr val="tx1"/>
              </a:solidFill>
              <a:prstDash val="solid"/>
              <a:round/>
              <a:headEnd type="none" w="med" len="med"/>
              <a:tailEnd type="triangle" w="med" len="med"/>
            </a:ln>
          </p:spPr>
        </p:sp>
        <p:sp>
          <p:nvSpPr>
            <p:cNvPr id="12304" name="Line 17"/>
            <p:cNvSpPr/>
            <p:nvPr/>
          </p:nvSpPr>
          <p:spPr>
            <a:xfrm>
              <a:off x="1018" y="2083"/>
              <a:ext cx="0" cy="308"/>
            </a:xfrm>
            <a:prstGeom prst="line">
              <a:avLst/>
            </a:prstGeom>
            <a:ln w="38100" cap="flat" cmpd="sng">
              <a:solidFill>
                <a:schemeClr val="tx1"/>
              </a:solidFill>
              <a:prstDash val="solid"/>
              <a:round/>
              <a:headEnd type="none" w="med" len="med"/>
              <a:tailEnd type="triangle" w="med" len="med"/>
            </a:ln>
          </p:spPr>
        </p:sp>
        <p:sp>
          <p:nvSpPr>
            <p:cNvPr id="12305" name="Line 18"/>
            <p:cNvSpPr/>
            <p:nvPr/>
          </p:nvSpPr>
          <p:spPr>
            <a:xfrm>
              <a:off x="1545" y="2093"/>
              <a:ext cx="614" cy="0"/>
            </a:xfrm>
            <a:prstGeom prst="line">
              <a:avLst/>
            </a:prstGeom>
            <a:ln w="38100" cap="flat" cmpd="sng">
              <a:solidFill>
                <a:schemeClr val="tx1"/>
              </a:solidFill>
              <a:prstDash val="solid"/>
              <a:round/>
              <a:headEnd type="none" w="med" len="med"/>
              <a:tailEnd type="none" w="med" len="med"/>
            </a:ln>
          </p:spPr>
        </p:sp>
        <p:sp>
          <p:nvSpPr>
            <p:cNvPr id="12306" name="Line 19"/>
            <p:cNvSpPr/>
            <p:nvPr/>
          </p:nvSpPr>
          <p:spPr>
            <a:xfrm>
              <a:off x="1555" y="2093"/>
              <a:ext cx="0" cy="297"/>
            </a:xfrm>
            <a:prstGeom prst="line">
              <a:avLst/>
            </a:prstGeom>
            <a:ln w="38100" cap="flat" cmpd="sng">
              <a:solidFill>
                <a:schemeClr val="tx1"/>
              </a:solidFill>
              <a:prstDash val="solid"/>
              <a:round/>
              <a:headEnd type="none" w="med" len="med"/>
              <a:tailEnd type="triangle" w="med" len="med"/>
            </a:ln>
          </p:spPr>
        </p:sp>
        <p:sp>
          <p:nvSpPr>
            <p:cNvPr id="12307" name="Line 20"/>
            <p:cNvSpPr/>
            <p:nvPr/>
          </p:nvSpPr>
          <p:spPr>
            <a:xfrm>
              <a:off x="2151" y="2083"/>
              <a:ext cx="0" cy="308"/>
            </a:xfrm>
            <a:prstGeom prst="line">
              <a:avLst/>
            </a:prstGeom>
            <a:ln w="38100" cap="flat" cmpd="sng">
              <a:solidFill>
                <a:schemeClr val="tx1"/>
              </a:solidFill>
              <a:prstDash val="solid"/>
              <a:round/>
              <a:headEnd type="none" w="med" len="med"/>
              <a:tailEnd type="triangle" w="med" len="med"/>
            </a:ln>
          </p:spPr>
        </p:sp>
        <p:sp>
          <p:nvSpPr>
            <p:cNvPr id="12308" name="Line 21"/>
            <p:cNvSpPr/>
            <p:nvPr/>
          </p:nvSpPr>
          <p:spPr>
            <a:xfrm>
              <a:off x="2745" y="2083"/>
              <a:ext cx="586" cy="0"/>
            </a:xfrm>
            <a:prstGeom prst="line">
              <a:avLst/>
            </a:prstGeom>
            <a:ln w="38100" cap="flat" cmpd="sng">
              <a:solidFill>
                <a:schemeClr val="tx1"/>
              </a:solidFill>
              <a:prstDash val="solid"/>
              <a:round/>
              <a:headEnd type="none" w="med" len="med"/>
              <a:tailEnd type="none" w="med" len="med"/>
            </a:ln>
          </p:spPr>
        </p:sp>
        <p:sp>
          <p:nvSpPr>
            <p:cNvPr id="12309" name="Line 22"/>
            <p:cNvSpPr/>
            <p:nvPr/>
          </p:nvSpPr>
          <p:spPr>
            <a:xfrm>
              <a:off x="2736" y="2083"/>
              <a:ext cx="0" cy="297"/>
            </a:xfrm>
            <a:prstGeom prst="line">
              <a:avLst/>
            </a:prstGeom>
            <a:ln w="38100" cap="flat" cmpd="sng">
              <a:solidFill>
                <a:schemeClr val="tx1"/>
              </a:solidFill>
              <a:prstDash val="solid"/>
              <a:round/>
              <a:headEnd type="none" w="med" len="med"/>
              <a:tailEnd type="triangle" w="med" len="med"/>
            </a:ln>
          </p:spPr>
        </p:sp>
        <p:sp>
          <p:nvSpPr>
            <p:cNvPr id="12310" name="Line 23"/>
            <p:cNvSpPr/>
            <p:nvPr/>
          </p:nvSpPr>
          <p:spPr>
            <a:xfrm>
              <a:off x="3332" y="2073"/>
              <a:ext cx="0" cy="308"/>
            </a:xfrm>
            <a:prstGeom prst="line">
              <a:avLst/>
            </a:prstGeom>
            <a:ln w="38100" cap="flat" cmpd="sng">
              <a:solidFill>
                <a:schemeClr val="tx1"/>
              </a:solidFill>
              <a:prstDash val="solid"/>
              <a:round/>
              <a:headEnd type="none" w="med" len="med"/>
              <a:tailEnd type="triangle" w="med" len="med"/>
            </a:ln>
          </p:spPr>
        </p:sp>
        <p:sp>
          <p:nvSpPr>
            <p:cNvPr id="12311" name="Line 24"/>
            <p:cNvSpPr/>
            <p:nvPr/>
          </p:nvSpPr>
          <p:spPr>
            <a:xfrm>
              <a:off x="3849" y="2074"/>
              <a:ext cx="604" cy="0"/>
            </a:xfrm>
            <a:prstGeom prst="line">
              <a:avLst/>
            </a:prstGeom>
            <a:ln w="38100" cap="flat" cmpd="sng">
              <a:solidFill>
                <a:schemeClr val="tx1"/>
              </a:solidFill>
              <a:prstDash val="solid"/>
              <a:round/>
              <a:headEnd type="none" w="med" len="med"/>
              <a:tailEnd type="none" w="med" len="med"/>
            </a:ln>
          </p:spPr>
        </p:sp>
        <p:sp>
          <p:nvSpPr>
            <p:cNvPr id="12312" name="Line 25"/>
            <p:cNvSpPr/>
            <p:nvPr/>
          </p:nvSpPr>
          <p:spPr>
            <a:xfrm>
              <a:off x="3849" y="2074"/>
              <a:ext cx="0" cy="297"/>
            </a:xfrm>
            <a:prstGeom prst="line">
              <a:avLst/>
            </a:prstGeom>
            <a:ln w="38100" cap="flat" cmpd="sng">
              <a:solidFill>
                <a:schemeClr val="tx1"/>
              </a:solidFill>
              <a:prstDash val="solid"/>
              <a:round/>
              <a:headEnd type="none" w="med" len="med"/>
              <a:tailEnd type="triangle" w="med" len="med"/>
            </a:ln>
          </p:spPr>
        </p:sp>
        <p:sp>
          <p:nvSpPr>
            <p:cNvPr id="12313" name="Line 26"/>
            <p:cNvSpPr/>
            <p:nvPr/>
          </p:nvSpPr>
          <p:spPr>
            <a:xfrm>
              <a:off x="4445" y="2064"/>
              <a:ext cx="0" cy="308"/>
            </a:xfrm>
            <a:prstGeom prst="line">
              <a:avLst/>
            </a:prstGeom>
            <a:ln w="38100" cap="flat" cmpd="sng">
              <a:solidFill>
                <a:schemeClr val="tx1"/>
              </a:solidFill>
              <a:prstDash val="solid"/>
              <a:round/>
              <a:headEnd type="none" w="med" len="med"/>
              <a:tailEnd type="triangle" w="med" len="med"/>
            </a:ln>
          </p:spPr>
        </p:sp>
        <p:sp>
          <p:nvSpPr>
            <p:cNvPr id="12314" name="Line 27"/>
            <p:cNvSpPr/>
            <p:nvPr/>
          </p:nvSpPr>
          <p:spPr>
            <a:xfrm>
              <a:off x="4943" y="2045"/>
              <a:ext cx="624" cy="0"/>
            </a:xfrm>
            <a:prstGeom prst="line">
              <a:avLst/>
            </a:prstGeom>
            <a:ln w="38100" cap="flat" cmpd="sng">
              <a:solidFill>
                <a:schemeClr val="tx1"/>
              </a:solidFill>
              <a:prstDash val="solid"/>
              <a:round/>
              <a:headEnd type="none" w="med" len="med"/>
              <a:tailEnd type="none" w="med" len="med"/>
            </a:ln>
          </p:spPr>
        </p:sp>
        <p:sp>
          <p:nvSpPr>
            <p:cNvPr id="12315" name="Line 28"/>
            <p:cNvSpPr/>
            <p:nvPr/>
          </p:nvSpPr>
          <p:spPr>
            <a:xfrm>
              <a:off x="4953" y="2045"/>
              <a:ext cx="0" cy="297"/>
            </a:xfrm>
            <a:prstGeom prst="line">
              <a:avLst/>
            </a:prstGeom>
            <a:ln w="38100" cap="flat" cmpd="sng">
              <a:solidFill>
                <a:schemeClr val="tx1"/>
              </a:solidFill>
              <a:prstDash val="solid"/>
              <a:round/>
              <a:headEnd type="none" w="med" len="med"/>
              <a:tailEnd type="triangle" w="med" len="med"/>
            </a:ln>
          </p:spPr>
        </p:sp>
        <p:sp>
          <p:nvSpPr>
            <p:cNvPr id="12316" name="Line 29"/>
            <p:cNvSpPr/>
            <p:nvPr/>
          </p:nvSpPr>
          <p:spPr>
            <a:xfrm>
              <a:off x="5549" y="2035"/>
              <a:ext cx="0" cy="308"/>
            </a:xfrm>
            <a:prstGeom prst="line">
              <a:avLst/>
            </a:prstGeom>
            <a:ln w="38100" cap="flat" cmpd="sng">
              <a:solidFill>
                <a:schemeClr val="tx1"/>
              </a:solidFill>
              <a:prstDash val="solid"/>
              <a:round/>
              <a:headEnd type="none" w="med" len="med"/>
              <a:tailEnd type="triangle" w="med" len="med"/>
            </a:ln>
          </p:spPr>
        </p:sp>
        <p:sp>
          <p:nvSpPr>
            <p:cNvPr id="12317" name="Line 30"/>
            <p:cNvSpPr/>
            <p:nvPr/>
          </p:nvSpPr>
          <p:spPr>
            <a:xfrm>
              <a:off x="691" y="1853"/>
              <a:ext cx="4570" cy="0"/>
            </a:xfrm>
            <a:prstGeom prst="line">
              <a:avLst/>
            </a:prstGeom>
            <a:ln w="38100" cap="flat" cmpd="sng">
              <a:solidFill>
                <a:schemeClr val="tx1"/>
              </a:solidFill>
              <a:prstDash val="solid"/>
              <a:round/>
              <a:headEnd type="none" w="med" len="med"/>
              <a:tailEnd type="none" w="med" len="med"/>
            </a:ln>
          </p:spPr>
        </p:sp>
        <p:sp>
          <p:nvSpPr>
            <p:cNvPr id="12318" name="Line 31"/>
            <p:cNvSpPr/>
            <p:nvPr/>
          </p:nvSpPr>
          <p:spPr>
            <a:xfrm>
              <a:off x="2707" y="1690"/>
              <a:ext cx="0" cy="153"/>
            </a:xfrm>
            <a:prstGeom prst="line">
              <a:avLst/>
            </a:prstGeom>
            <a:ln w="38100" cap="flat" cmpd="sng">
              <a:solidFill>
                <a:schemeClr val="tx1"/>
              </a:solidFill>
              <a:prstDash val="solid"/>
              <a:round/>
              <a:headEnd type="none" w="med" len="med"/>
              <a:tailEnd type="none" w="med" len="med"/>
            </a:ln>
          </p:spPr>
        </p:sp>
        <p:sp>
          <p:nvSpPr>
            <p:cNvPr id="12319" name="Line 32"/>
            <p:cNvSpPr/>
            <p:nvPr/>
          </p:nvSpPr>
          <p:spPr>
            <a:xfrm>
              <a:off x="701" y="1853"/>
              <a:ext cx="0" cy="230"/>
            </a:xfrm>
            <a:prstGeom prst="line">
              <a:avLst/>
            </a:prstGeom>
            <a:ln w="38100" cap="flat" cmpd="sng">
              <a:solidFill>
                <a:schemeClr val="tx1"/>
              </a:solidFill>
              <a:prstDash val="solid"/>
              <a:round/>
              <a:headEnd type="none" w="med" len="med"/>
              <a:tailEnd type="none" w="med" len="med"/>
            </a:ln>
          </p:spPr>
        </p:sp>
        <p:sp>
          <p:nvSpPr>
            <p:cNvPr id="12320" name="Line 33"/>
            <p:cNvSpPr/>
            <p:nvPr/>
          </p:nvSpPr>
          <p:spPr>
            <a:xfrm>
              <a:off x="1834" y="1843"/>
              <a:ext cx="0" cy="240"/>
            </a:xfrm>
            <a:prstGeom prst="line">
              <a:avLst/>
            </a:prstGeom>
            <a:ln w="38100" cap="flat" cmpd="sng">
              <a:solidFill>
                <a:schemeClr val="tx1"/>
              </a:solidFill>
              <a:prstDash val="solid"/>
              <a:round/>
              <a:headEnd type="none" w="med" len="med"/>
              <a:tailEnd type="none" w="med" len="med"/>
            </a:ln>
          </p:spPr>
        </p:sp>
        <p:sp>
          <p:nvSpPr>
            <p:cNvPr id="12321" name="Line 34"/>
            <p:cNvSpPr/>
            <p:nvPr/>
          </p:nvSpPr>
          <p:spPr>
            <a:xfrm>
              <a:off x="3053" y="1853"/>
              <a:ext cx="0" cy="230"/>
            </a:xfrm>
            <a:prstGeom prst="line">
              <a:avLst/>
            </a:prstGeom>
            <a:ln w="38100" cap="flat" cmpd="sng">
              <a:solidFill>
                <a:schemeClr val="tx1"/>
              </a:solidFill>
              <a:prstDash val="solid"/>
              <a:round/>
              <a:headEnd type="none" w="med" len="med"/>
              <a:tailEnd type="none" w="med" len="med"/>
            </a:ln>
          </p:spPr>
        </p:sp>
        <p:sp>
          <p:nvSpPr>
            <p:cNvPr id="12322" name="Line 35"/>
            <p:cNvSpPr/>
            <p:nvPr/>
          </p:nvSpPr>
          <p:spPr>
            <a:xfrm>
              <a:off x="4118" y="1843"/>
              <a:ext cx="0" cy="231"/>
            </a:xfrm>
            <a:prstGeom prst="line">
              <a:avLst/>
            </a:prstGeom>
            <a:ln w="38100" cap="flat" cmpd="sng">
              <a:solidFill>
                <a:schemeClr val="tx1"/>
              </a:solidFill>
              <a:prstDash val="solid"/>
              <a:round/>
              <a:headEnd type="none" w="med" len="med"/>
              <a:tailEnd type="none" w="med" len="med"/>
            </a:ln>
          </p:spPr>
        </p:sp>
        <p:sp>
          <p:nvSpPr>
            <p:cNvPr id="12323" name="Line 36"/>
            <p:cNvSpPr/>
            <p:nvPr/>
          </p:nvSpPr>
          <p:spPr>
            <a:xfrm>
              <a:off x="5251" y="1853"/>
              <a:ext cx="0" cy="192"/>
            </a:xfrm>
            <a:prstGeom prst="line">
              <a:avLst/>
            </a:prstGeom>
            <a:ln w="38100" cap="flat" cmpd="sng">
              <a:solidFill>
                <a:schemeClr val="tx1"/>
              </a:solidFill>
              <a:prstDash val="solid"/>
              <a:round/>
              <a:headEnd type="none" w="med" len="med"/>
              <a:tailEnd type="none" w="med" len="med"/>
            </a:ln>
          </p:spPr>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4371"/>
                                        </p:tgtEl>
                                        <p:attrNameLst>
                                          <p:attrName>style.visibility</p:attrName>
                                        </p:attrNameLst>
                                      </p:cBhvr>
                                      <p:to>
                                        <p:strVal val="visible"/>
                                      </p:to>
                                    </p:set>
                                    <p:animEffect transition="in" filter="wipe(up)">
                                      <p:cBhvr>
                                        <p:cTn id="7" dur="500"/>
                                        <p:tgtEl>
                                          <p:spTgt spid="314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Rectangle 4"/>
          <p:cNvSpPr/>
          <p:nvPr/>
        </p:nvSpPr>
        <p:spPr>
          <a:xfrm>
            <a:off x="2743200" y="370840"/>
            <a:ext cx="3886200" cy="772160"/>
          </a:xfrm>
          <a:prstGeom prst="rect">
            <a:avLst/>
          </a:prstGeom>
          <a:noFill/>
          <a:ln w="9525">
            <a:noFill/>
          </a:ln>
        </p:spPr>
        <p:txBody>
          <a:bodyPr lIns="0" rIns="0" bIns="0" anchor="b" anchorCtr="0"/>
          <a:p>
            <a:r>
              <a:rPr lang="zh-CN" altLang="en-US" sz="2400" b="1" dirty="0">
                <a:solidFill>
                  <a:srgbClr val="380BB7"/>
                </a:solidFill>
                <a:latin typeface="宋体" panose="02010600030101010101" pitchFamily="2" charset="-122"/>
                <a:ea typeface="宋体" panose="02010600030101010101" pitchFamily="2" charset="-122"/>
              </a:rPr>
              <a:t>误差的基本概念</a:t>
            </a:r>
            <a:endParaRPr lang="zh-CN" altLang="en-US" sz="2400" b="1" dirty="0">
              <a:solidFill>
                <a:srgbClr val="380BB7"/>
              </a:solidFill>
              <a:latin typeface="宋体" panose="02010600030101010101" pitchFamily="2" charset="-122"/>
              <a:ea typeface="宋体" panose="02010600030101010101" pitchFamily="2" charset="-122"/>
            </a:endParaRPr>
          </a:p>
        </p:txBody>
      </p:sp>
      <p:sp>
        <p:nvSpPr>
          <p:cNvPr id="15362" name="Rectangle 3"/>
          <p:cNvSpPr/>
          <p:nvPr/>
        </p:nvSpPr>
        <p:spPr>
          <a:xfrm>
            <a:off x="0" y="1219200"/>
            <a:ext cx="5181600" cy="76200"/>
          </a:xfrm>
          <a:prstGeom prst="rect">
            <a:avLst/>
          </a:prstGeom>
          <a:solidFill>
            <a:schemeClr val="accent1">
              <a:alpha val="50195"/>
            </a:schemeClr>
          </a:solidFill>
          <a:ln w="9525">
            <a:noFill/>
          </a:ln>
        </p:spPr>
        <p:txBody>
          <a:bodyPr anchor="t" anchorCtr="0"/>
          <a:p>
            <a:endParaRPr lang="en-US" altLang="zh-CN" sz="2400" dirty="0">
              <a:latin typeface="Times New Roman" panose="02020603050405020304" pitchFamily="18" charset="0"/>
              <a:ea typeface="宋体" panose="02010600030101010101" pitchFamily="2" charset="-122"/>
            </a:endParaRPr>
          </a:p>
        </p:txBody>
      </p:sp>
      <p:sp>
        <p:nvSpPr>
          <p:cNvPr id="320516" name="Rectangle 4"/>
          <p:cNvSpPr/>
          <p:nvPr/>
        </p:nvSpPr>
        <p:spPr>
          <a:xfrm>
            <a:off x="228600" y="1371600"/>
            <a:ext cx="8915400" cy="1235710"/>
          </a:xfrm>
          <a:prstGeom prst="rect">
            <a:avLst/>
          </a:prstGeom>
          <a:noFill/>
          <a:ln w="12700">
            <a:noFill/>
          </a:ln>
        </p:spPr>
        <p:txBody>
          <a:bodyPr anchor="t" anchorCtr="0">
            <a:spAutoFit/>
          </a:bodyPr>
          <a:p>
            <a:pPr algn="just" eaLnBrk="0" hangingPunct="0">
              <a:lnSpc>
                <a:spcPct val="110000"/>
              </a:lnSpc>
              <a:spcBef>
                <a:spcPct val="20000"/>
              </a:spcBef>
              <a:buClr>
                <a:srgbClr val="B32C16"/>
              </a:buClr>
              <a:buSzPct val="95000"/>
              <a:buFont typeface="Wingdings 2" panose="05020102010507070707" pitchFamily="18" charset="2"/>
            </a:pPr>
            <a:r>
              <a:rPr lang="zh-CN" altLang="en-US" sz="2400" b="1" dirty="0">
                <a:solidFill>
                  <a:srgbClr val="800000"/>
                </a:solidFill>
                <a:latin typeface="Times New Roman" panose="02020603050405020304" pitchFamily="18" charset="0"/>
                <a:ea typeface="宋体" panose="02010600030101010101" pitchFamily="2" charset="-122"/>
              </a:rPr>
              <a:t>一</a:t>
            </a:r>
            <a:r>
              <a:rPr lang="en-US" altLang="zh-CN" sz="2400" b="1" dirty="0">
                <a:solidFill>
                  <a:srgbClr val="800000"/>
                </a:solidFill>
                <a:latin typeface="Times New Roman" panose="02020603050405020304" pitchFamily="18" charset="0"/>
                <a:ea typeface="宋体" panose="02010600030101010101" pitchFamily="2" charset="-122"/>
              </a:rPr>
              <a:t>. </a:t>
            </a:r>
            <a:r>
              <a:rPr lang="zh-CN" altLang="en-US" sz="2400" b="1" dirty="0">
                <a:solidFill>
                  <a:srgbClr val="800000"/>
                </a:solidFill>
                <a:latin typeface="Times New Roman" panose="02020603050405020304" pitchFamily="18" charset="0"/>
                <a:ea typeface="宋体" panose="02010600030101010101" pitchFamily="2" charset="-122"/>
              </a:rPr>
              <a:t>测量误差</a:t>
            </a:r>
            <a:endParaRPr lang="zh-CN" altLang="en-US" sz="2400" b="1" dirty="0">
              <a:latin typeface="Constantia" panose="02030602050306030303" pitchFamily="18" charset="0"/>
              <a:ea typeface="宋体" panose="02010600030101010101" pitchFamily="2" charset="-122"/>
            </a:endParaRPr>
          </a:p>
          <a:p>
            <a:pPr eaLnBrk="0" hangingPunct="0"/>
            <a:r>
              <a:rPr lang="zh-CN" altLang="en-US" sz="2400" b="1" dirty="0">
                <a:latin typeface="Constantia" panose="02030602050306030303" pitchFamily="18" charset="0"/>
                <a:ea typeface="宋体" panose="02010600030101010101" pitchFamily="2" charset="-122"/>
              </a:rPr>
              <a:t> </a:t>
            </a:r>
            <a:r>
              <a:rPr lang="zh-CN" altLang="en-US" sz="2400" b="1" dirty="0">
                <a:solidFill>
                  <a:srgbClr val="0000FF"/>
                </a:solidFill>
                <a:latin typeface="Constantia" panose="02030602050306030303" pitchFamily="18" charset="0"/>
                <a:ea typeface="宋体" panose="02010600030101010101" pitchFamily="2" charset="-122"/>
              </a:rPr>
              <a:t>实际状况：</a:t>
            </a:r>
            <a:r>
              <a:rPr lang="zh-CN" altLang="en-US" sz="2400" b="1" dirty="0">
                <a:latin typeface="Constantia" panose="02030602050306030303" pitchFamily="18" charset="0"/>
                <a:ea typeface="宋体" panose="02010600030101010101" pitchFamily="2" charset="-122"/>
              </a:rPr>
              <a:t>无论多么精密的仪器，无论多么完善的测量方法，都会使测量结果与被测量的真值之间存在差异。</a:t>
            </a:r>
            <a:endParaRPr lang="zh-CN" altLang="en-US" sz="2400" dirty="0">
              <a:latin typeface="Arial" panose="020B0604020202020204" pitchFamily="34" charset="0"/>
              <a:ea typeface="宋体" panose="02010600030101010101" pitchFamily="2" charset="-122"/>
            </a:endParaRPr>
          </a:p>
        </p:txBody>
      </p:sp>
      <p:sp>
        <p:nvSpPr>
          <p:cNvPr id="320517" name="Text Box 5"/>
          <p:cNvSpPr txBox="1"/>
          <p:nvPr/>
        </p:nvSpPr>
        <p:spPr>
          <a:xfrm>
            <a:off x="228600" y="3132138"/>
            <a:ext cx="8915400" cy="3230245"/>
          </a:xfrm>
          <a:prstGeom prst="rect">
            <a:avLst/>
          </a:prstGeom>
          <a:noFill/>
          <a:ln w="12700">
            <a:noFill/>
          </a:ln>
        </p:spPr>
        <p:txBody>
          <a:bodyPr anchor="t" anchorCtr="0">
            <a:spAutoFit/>
          </a:bodyPr>
          <a:p>
            <a:pPr eaLnBrk="0" hangingPunct="0">
              <a:spcBef>
                <a:spcPct val="50000"/>
              </a:spcBef>
            </a:pPr>
            <a:r>
              <a:rPr lang="zh-CN" altLang="en-US" sz="2400" b="1" dirty="0">
                <a:latin typeface="Constantia" panose="02030602050306030303" pitchFamily="18" charset="0"/>
                <a:ea typeface="宋体" panose="02010600030101010101" pitchFamily="2" charset="-122"/>
              </a:rPr>
              <a:t>测量误差的主要来源：</a:t>
            </a:r>
            <a:endParaRPr lang="zh-CN" altLang="en-US" sz="2400" b="1" dirty="0">
              <a:latin typeface="Constantia" panose="02030602050306030303" pitchFamily="18" charset="0"/>
              <a:ea typeface="宋体" panose="02010600030101010101" pitchFamily="2" charset="-122"/>
            </a:endParaRPr>
          </a:p>
          <a:p>
            <a:pPr eaLnBrk="0" hangingPunct="0">
              <a:spcBef>
                <a:spcPct val="50000"/>
              </a:spcBef>
            </a:pPr>
            <a:r>
              <a:rPr lang="zh-CN" altLang="en-US" sz="2400" b="1" dirty="0">
                <a:latin typeface="Constantia" panose="02030602050306030303" pitchFamily="18" charset="0"/>
                <a:ea typeface="宋体" panose="02010600030101010101" pitchFamily="2" charset="-122"/>
              </a:rPr>
              <a:t>                   ①工具误差（也叫仪器误差）</a:t>
            </a:r>
            <a:endParaRPr lang="zh-CN" altLang="en-US" sz="2400" b="1" dirty="0">
              <a:latin typeface="Constantia" panose="02030602050306030303" pitchFamily="18" charset="0"/>
              <a:ea typeface="宋体" panose="02010600030101010101" pitchFamily="2" charset="-122"/>
            </a:endParaRPr>
          </a:p>
          <a:p>
            <a:pPr eaLnBrk="0" hangingPunct="0">
              <a:spcBef>
                <a:spcPct val="50000"/>
              </a:spcBef>
            </a:pPr>
            <a:r>
              <a:rPr lang="zh-CN" altLang="en-US" sz="2400" b="1" dirty="0">
                <a:latin typeface="Constantia" panose="02030602050306030303" pitchFamily="18" charset="0"/>
                <a:ea typeface="宋体" panose="02010600030101010101" pitchFamily="2" charset="-122"/>
              </a:rPr>
              <a:t>                   ②环境误差</a:t>
            </a:r>
            <a:endParaRPr lang="zh-CN" altLang="en-US" sz="2400" b="1" dirty="0">
              <a:latin typeface="Constantia" panose="02030602050306030303" pitchFamily="18" charset="0"/>
              <a:ea typeface="宋体" panose="02010600030101010101" pitchFamily="2" charset="-122"/>
            </a:endParaRPr>
          </a:p>
          <a:p>
            <a:pPr eaLnBrk="0" hangingPunct="0">
              <a:spcBef>
                <a:spcPct val="50000"/>
              </a:spcBef>
            </a:pPr>
            <a:r>
              <a:rPr lang="zh-CN" altLang="en-US" sz="2400" b="1" dirty="0">
                <a:latin typeface="Constantia" panose="02030602050306030303" pitchFamily="18" charset="0"/>
                <a:ea typeface="宋体" panose="02010600030101010101" pitchFamily="2" charset="-122"/>
              </a:rPr>
              <a:t>                   ③方法误差</a:t>
            </a:r>
            <a:endParaRPr lang="zh-CN" altLang="en-US" sz="2400" b="1" dirty="0">
              <a:latin typeface="Constantia" panose="02030602050306030303" pitchFamily="18" charset="0"/>
              <a:ea typeface="宋体" panose="02010600030101010101" pitchFamily="2" charset="-122"/>
            </a:endParaRPr>
          </a:p>
          <a:p>
            <a:pPr eaLnBrk="0" hangingPunct="0">
              <a:spcBef>
                <a:spcPct val="50000"/>
              </a:spcBef>
            </a:pPr>
            <a:r>
              <a:rPr lang="zh-CN" altLang="en-US" sz="2400" b="1" dirty="0">
                <a:latin typeface="Constantia" panose="02030602050306030303" pitchFamily="18" charset="0"/>
                <a:ea typeface="宋体" panose="02010600030101010101" pitchFamily="2" charset="-122"/>
              </a:rPr>
              <a:t>                   ④人员误差</a:t>
            </a:r>
            <a:endParaRPr lang="zh-CN" altLang="en-US" sz="2400" b="1" dirty="0">
              <a:latin typeface="Constantia" panose="02030602050306030303" pitchFamily="18" charset="0"/>
              <a:ea typeface="宋体" panose="02010600030101010101" pitchFamily="2" charset="-122"/>
            </a:endParaRPr>
          </a:p>
          <a:p>
            <a:pPr eaLnBrk="0" hangingPunct="0">
              <a:spcBef>
                <a:spcPct val="50000"/>
              </a:spcBef>
            </a:pPr>
            <a:endParaRPr lang="zh-CN" altLang="en-US" sz="2400" b="1" dirty="0">
              <a:latin typeface="Constantia" panose="02030602050306030303"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0516"/>
                                        </p:tgtEl>
                                        <p:attrNameLst>
                                          <p:attrName>style.visibility</p:attrName>
                                        </p:attrNameLst>
                                      </p:cBhvr>
                                      <p:to>
                                        <p:strVal val="visible"/>
                                      </p:to>
                                    </p:set>
                                    <p:animEffect transition="in" filter="wipe(left)">
                                      <p:cBhvr>
                                        <p:cTn id="7" dur="500"/>
                                        <p:tgtEl>
                                          <p:spTgt spid="3205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0517"/>
                                        </p:tgtEl>
                                        <p:attrNameLst>
                                          <p:attrName>style.visibility</p:attrName>
                                        </p:attrNameLst>
                                      </p:cBhvr>
                                      <p:to>
                                        <p:strVal val="visible"/>
                                      </p:to>
                                    </p:set>
                                    <p:animEffect transition="in" filter="wipe(left)">
                                      <p:cBhvr>
                                        <p:cTn id="12" dur="500"/>
                                        <p:tgtEl>
                                          <p:spTgt spid="320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6" grpId="0"/>
      <p:bldP spid="3205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2"/>
          <p:cNvSpPr>
            <a:spLocks noGrp="1"/>
          </p:cNvSpPr>
          <p:nvPr>
            <p:ph type="title"/>
          </p:nvPr>
        </p:nvSpPr>
        <p:spPr>
          <a:xfrm>
            <a:off x="1547813" y="476250"/>
            <a:ext cx="5472112" cy="936625"/>
          </a:xfrm>
        </p:spPr>
        <p:txBody>
          <a:bodyPr vert="horz" wrap="square" lIns="0" tIns="45720" rIns="0" bIns="0" anchor="b" anchorCtr="0"/>
          <a:p>
            <a:pPr>
              <a:buNone/>
            </a:pPr>
            <a:r>
              <a:rPr lang="zh-CN" altLang="en-US" sz="2800" b="1" dirty="0">
                <a:solidFill>
                  <a:schemeClr val="tx1"/>
                </a:solidFill>
                <a:latin typeface="黑体" panose="02010609060101010101" pitchFamily="49" charset="-122"/>
                <a:ea typeface="黑体" panose="02010609060101010101" pitchFamily="49" charset="-122"/>
              </a:rPr>
              <a:t>二、测量误差的来源</a:t>
            </a:r>
            <a:endParaRPr lang="zh-CN" altLang="en-US" sz="2800" b="1" dirty="0">
              <a:solidFill>
                <a:schemeClr val="tx1"/>
              </a:solidFill>
              <a:latin typeface="黑体" panose="02010609060101010101" pitchFamily="49" charset="-122"/>
              <a:ea typeface="黑体" panose="02010609060101010101" pitchFamily="49" charset="-122"/>
            </a:endParaRPr>
          </a:p>
        </p:txBody>
      </p:sp>
      <p:sp>
        <p:nvSpPr>
          <p:cNvPr id="321539" name="Rectangle 3"/>
          <p:cNvSpPr/>
          <p:nvPr/>
        </p:nvSpPr>
        <p:spPr>
          <a:xfrm>
            <a:off x="304800" y="1752600"/>
            <a:ext cx="8497888" cy="822325"/>
          </a:xfrm>
          <a:prstGeom prst="rect">
            <a:avLst/>
          </a:prstGeom>
          <a:noFill/>
          <a:ln w="9525">
            <a:noFill/>
          </a:ln>
        </p:spPr>
        <p:txBody>
          <a:bodyPr anchor="t" anchorCtr="0">
            <a:spAutoFit/>
          </a:bodyPr>
          <a:p>
            <a:r>
              <a:rPr lang="zh-CN" altLang="en-US" sz="2400" b="1" dirty="0">
                <a:solidFill>
                  <a:srgbClr val="800000"/>
                </a:solidFill>
                <a:latin typeface="Arial" panose="020B0604020202020204" pitchFamily="34" charset="0"/>
                <a:ea typeface="宋体" panose="02010600030101010101" pitchFamily="2" charset="-122"/>
              </a:rPr>
              <a:t>（</a:t>
            </a:r>
            <a:r>
              <a:rPr lang="en-US" altLang="zh-CN" sz="2400" b="1" dirty="0">
                <a:solidFill>
                  <a:srgbClr val="800000"/>
                </a:solidFill>
                <a:latin typeface="Arial" panose="020B0604020202020204" pitchFamily="34" charset="0"/>
                <a:ea typeface="宋体" panose="02010600030101010101" pitchFamily="2" charset="-122"/>
              </a:rPr>
              <a:t>1</a:t>
            </a:r>
            <a:r>
              <a:rPr lang="zh-CN" altLang="en-US" sz="2400" b="1" dirty="0">
                <a:solidFill>
                  <a:srgbClr val="800000"/>
                </a:solidFill>
                <a:latin typeface="Arial" panose="020B0604020202020204" pitchFamily="34" charset="0"/>
                <a:ea typeface="宋体" panose="02010600030101010101" pitchFamily="2" charset="-122"/>
              </a:rPr>
              <a:t>）测量器具：</a:t>
            </a:r>
            <a:r>
              <a:rPr lang="zh-CN" altLang="en-US" sz="2400" b="1" dirty="0">
                <a:latin typeface="Arial" panose="020B0604020202020204" pitchFamily="34" charset="0"/>
                <a:ea typeface="宋体" panose="02010600030101010101" pitchFamily="2" charset="-122"/>
              </a:rPr>
              <a:t>测量器具的制造和装配误差都会引起其示值误差。其中最重要的是基准件的误差，如刻线尺的误差。</a:t>
            </a:r>
            <a:endParaRPr lang="zh-CN" altLang="en-US" sz="2400" b="1" dirty="0">
              <a:latin typeface="Arial" panose="020B0604020202020204" pitchFamily="34" charset="0"/>
              <a:ea typeface="宋体" panose="02010600030101010101" pitchFamily="2" charset="-122"/>
            </a:endParaRPr>
          </a:p>
        </p:txBody>
      </p:sp>
      <p:sp>
        <p:nvSpPr>
          <p:cNvPr id="321540" name="Rectangle 4"/>
          <p:cNvSpPr/>
          <p:nvPr/>
        </p:nvSpPr>
        <p:spPr>
          <a:xfrm>
            <a:off x="228600" y="2819400"/>
            <a:ext cx="8353425" cy="822325"/>
          </a:xfrm>
          <a:prstGeom prst="rect">
            <a:avLst/>
          </a:prstGeom>
          <a:noFill/>
          <a:ln w="9525">
            <a:noFill/>
          </a:ln>
        </p:spPr>
        <p:txBody>
          <a:bodyPr anchor="t" anchorCtr="0">
            <a:spAutoFit/>
          </a:bodyPr>
          <a:p>
            <a:r>
              <a:rPr lang="zh-CN" altLang="en-US" sz="2400" b="1" dirty="0">
                <a:solidFill>
                  <a:srgbClr val="800000"/>
                </a:solidFill>
                <a:latin typeface="Arial" panose="020B0604020202020204" pitchFamily="34" charset="0"/>
                <a:ea typeface="宋体" panose="02010600030101010101" pitchFamily="2" charset="-122"/>
              </a:rPr>
              <a:t>（</a:t>
            </a:r>
            <a:r>
              <a:rPr lang="en-US" altLang="zh-CN" sz="2400" b="1" dirty="0">
                <a:solidFill>
                  <a:srgbClr val="800000"/>
                </a:solidFill>
                <a:latin typeface="Arial" panose="020B0604020202020204" pitchFamily="34" charset="0"/>
                <a:ea typeface="宋体" panose="02010600030101010101" pitchFamily="2" charset="-122"/>
              </a:rPr>
              <a:t>2</a:t>
            </a:r>
            <a:r>
              <a:rPr lang="zh-CN" altLang="en-US" sz="2400" b="1" dirty="0">
                <a:solidFill>
                  <a:srgbClr val="800000"/>
                </a:solidFill>
                <a:latin typeface="Arial" panose="020B0604020202020204" pitchFamily="34" charset="0"/>
                <a:ea typeface="宋体" panose="02010600030101010101" pitchFamily="2" charset="-122"/>
              </a:rPr>
              <a:t>）测量方法：</a:t>
            </a:r>
            <a:r>
              <a:rPr lang="zh-CN" altLang="en-US" sz="2400" b="1" dirty="0">
                <a:latin typeface="Arial" panose="020B0604020202020204" pitchFamily="34" charset="0"/>
                <a:ea typeface="宋体" panose="02010600030101010101" pitchFamily="2" charset="-122"/>
              </a:rPr>
              <a:t>因测量方法产生的误差，除了某些间接测量法中的原理误差以外，主要有阿贝误差和对准误差两种。</a:t>
            </a:r>
            <a:endParaRPr lang="zh-CN" altLang="en-US" sz="2400" b="1" dirty="0">
              <a:latin typeface="Arial" panose="020B0604020202020204" pitchFamily="34" charset="0"/>
              <a:ea typeface="宋体" panose="02010600030101010101" pitchFamily="2" charset="-122"/>
            </a:endParaRPr>
          </a:p>
        </p:txBody>
      </p:sp>
      <p:sp>
        <p:nvSpPr>
          <p:cNvPr id="321541" name="Rectangle 5"/>
          <p:cNvSpPr/>
          <p:nvPr/>
        </p:nvSpPr>
        <p:spPr>
          <a:xfrm>
            <a:off x="228600" y="3962400"/>
            <a:ext cx="8424863" cy="1187450"/>
          </a:xfrm>
          <a:prstGeom prst="rect">
            <a:avLst/>
          </a:prstGeom>
          <a:noFill/>
          <a:ln w="9525">
            <a:noFill/>
          </a:ln>
        </p:spPr>
        <p:txBody>
          <a:bodyPr anchor="t" anchorCtr="0">
            <a:spAutoFit/>
          </a:bodyPr>
          <a:p>
            <a:r>
              <a:rPr lang="zh-CN" altLang="en-US" sz="2400" b="1" dirty="0">
                <a:solidFill>
                  <a:srgbClr val="800000"/>
                </a:solidFill>
                <a:latin typeface="Arial" panose="020B0604020202020204" pitchFamily="34" charset="0"/>
                <a:ea typeface="宋体" panose="02010600030101010101" pitchFamily="2" charset="-122"/>
              </a:rPr>
              <a:t>（</a:t>
            </a:r>
            <a:r>
              <a:rPr lang="en-US" altLang="zh-CN" sz="2400" b="1" dirty="0">
                <a:solidFill>
                  <a:srgbClr val="800000"/>
                </a:solidFill>
                <a:latin typeface="Arial" panose="020B0604020202020204" pitchFamily="34" charset="0"/>
                <a:ea typeface="宋体" panose="02010600030101010101" pitchFamily="2" charset="-122"/>
              </a:rPr>
              <a:t>3</a:t>
            </a:r>
            <a:r>
              <a:rPr lang="zh-CN" altLang="en-US" sz="2400" b="1" dirty="0">
                <a:solidFill>
                  <a:srgbClr val="800000"/>
                </a:solidFill>
                <a:latin typeface="Arial" panose="020B0604020202020204" pitchFamily="34" charset="0"/>
                <a:ea typeface="宋体" panose="02010600030101010101" pitchFamily="2" charset="-122"/>
              </a:rPr>
              <a:t>）测量环境</a:t>
            </a:r>
            <a:r>
              <a:rPr lang="zh-CN" altLang="en-US" sz="2400" b="1" dirty="0">
                <a:latin typeface="Arial" panose="020B0604020202020204" pitchFamily="34" charset="0"/>
                <a:ea typeface="宋体" panose="02010600030101010101" pitchFamily="2" charset="-122"/>
              </a:rPr>
              <a:t>：主要包括温度、气压、湿度、振动、噪声以及空气净化程度等因素。在一般测量过程中，温度是重要的因素，其它因素只在精密测量中才考虑。</a:t>
            </a:r>
            <a:endParaRPr lang="zh-CN" altLang="en-US" sz="2400" b="1" dirty="0">
              <a:latin typeface="Arial" panose="020B0604020202020204" pitchFamily="34" charset="0"/>
              <a:ea typeface="宋体" panose="02010600030101010101" pitchFamily="2" charset="-122"/>
            </a:endParaRPr>
          </a:p>
        </p:txBody>
      </p:sp>
      <p:sp>
        <p:nvSpPr>
          <p:cNvPr id="321542" name="Rectangle 6"/>
          <p:cNvSpPr/>
          <p:nvPr/>
        </p:nvSpPr>
        <p:spPr>
          <a:xfrm>
            <a:off x="228600" y="5410200"/>
            <a:ext cx="8353425" cy="822325"/>
          </a:xfrm>
          <a:prstGeom prst="rect">
            <a:avLst/>
          </a:prstGeom>
          <a:noFill/>
          <a:ln w="9525">
            <a:noFill/>
          </a:ln>
        </p:spPr>
        <p:txBody>
          <a:bodyPr anchor="t" anchorCtr="0">
            <a:spAutoFit/>
          </a:bodyPr>
          <a:p>
            <a:r>
              <a:rPr lang="zh-CN" altLang="en-US" sz="2400" b="1" dirty="0">
                <a:solidFill>
                  <a:srgbClr val="800000"/>
                </a:solidFill>
                <a:latin typeface="Arial" panose="020B0604020202020204" pitchFamily="34" charset="0"/>
                <a:ea typeface="宋体" panose="02010600030101010101" pitchFamily="2" charset="-122"/>
              </a:rPr>
              <a:t>（</a:t>
            </a:r>
            <a:r>
              <a:rPr lang="en-US" altLang="zh-CN" sz="2400" b="1" dirty="0">
                <a:solidFill>
                  <a:srgbClr val="800000"/>
                </a:solidFill>
                <a:latin typeface="Arial" panose="020B0604020202020204" pitchFamily="34" charset="0"/>
                <a:ea typeface="宋体" panose="02010600030101010101" pitchFamily="2" charset="-122"/>
              </a:rPr>
              <a:t>4</a:t>
            </a:r>
            <a:r>
              <a:rPr lang="zh-CN" altLang="en-US" sz="2400" b="1" dirty="0">
                <a:solidFill>
                  <a:srgbClr val="800000"/>
                </a:solidFill>
                <a:latin typeface="Arial" panose="020B0604020202020204" pitchFamily="34" charset="0"/>
                <a:ea typeface="宋体" panose="02010600030101010101" pitchFamily="2" charset="-122"/>
              </a:rPr>
              <a:t>）测量人员：</a:t>
            </a:r>
            <a:r>
              <a:rPr lang="zh-CN" altLang="en-US" sz="2400" b="1" dirty="0">
                <a:latin typeface="Arial" panose="020B0604020202020204" pitchFamily="34" charset="0"/>
                <a:ea typeface="宋体" panose="02010600030101010101" pitchFamily="2" charset="-122"/>
              </a:rPr>
              <a:t>主要有视觉、估读误差、观测误差、调整误差以及对准误差等。</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1539"/>
                                        </p:tgtEl>
                                        <p:attrNameLst>
                                          <p:attrName>style.visibility</p:attrName>
                                        </p:attrNameLst>
                                      </p:cBhvr>
                                      <p:to>
                                        <p:strVal val="visible"/>
                                      </p:to>
                                    </p:set>
                                    <p:animEffect transition="in" filter="wipe(left)">
                                      <p:cBhvr>
                                        <p:cTn id="7" dur="500"/>
                                        <p:tgtEl>
                                          <p:spTgt spid="3215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1540"/>
                                        </p:tgtEl>
                                        <p:attrNameLst>
                                          <p:attrName>style.visibility</p:attrName>
                                        </p:attrNameLst>
                                      </p:cBhvr>
                                      <p:to>
                                        <p:strVal val="visible"/>
                                      </p:to>
                                    </p:set>
                                    <p:animEffect transition="in" filter="wipe(left)">
                                      <p:cBhvr>
                                        <p:cTn id="12" dur="500"/>
                                        <p:tgtEl>
                                          <p:spTgt spid="3215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1541"/>
                                        </p:tgtEl>
                                        <p:attrNameLst>
                                          <p:attrName>style.visibility</p:attrName>
                                        </p:attrNameLst>
                                      </p:cBhvr>
                                      <p:to>
                                        <p:strVal val="visible"/>
                                      </p:to>
                                    </p:set>
                                    <p:animEffect transition="in" filter="wipe(left)">
                                      <p:cBhvr>
                                        <p:cTn id="17" dur="500"/>
                                        <p:tgtEl>
                                          <p:spTgt spid="3215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1542"/>
                                        </p:tgtEl>
                                        <p:attrNameLst>
                                          <p:attrName>style.visibility</p:attrName>
                                        </p:attrNameLst>
                                      </p:cBhvr>
                                      <p:to>
                                        <p:strVal val="visible"/>
                                      </p:to>
                                    </p:set>
                                    <p:animEffect transition="in" filter="wipe(left)">
                                      <p:cBhvr>
                                        <p:cTn id="22" dur="500"/>
                                        <p:tgtEl>
                                          <p:spTgt spid="321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39" grpId="0"/>
      <p:bldP spid="321540" grpId="0"/>
      <p:bldP spid="321541" grpId="0"/>
      <p:bldP spid="3215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标题 517121"/>
          <p:cNvSpPr>
            <a:spLocks noGrp="1"/>
          </p:cNvSpPr>
          <p:nvPr>
            <p:ph type="title"/>
          </p:nvPr>
        </p:nvSpPr>
        <p:spPr>
          <a:xfrm>
            <a:off x="-36511" y="908537"/>
            <a:ext cx="9144953" cy="617696"/>
          </a:xfrm>
          <a:noFill/>
          <a:ln w="9525">
            <a:noFill/>
          </a:ln>
        </p:spPr>
        <p:txBody>
          <a:bodyPr vert="horz" wrap="square" lIns="68580" tIns="34290" rIns="68580" bIns="34290" anchor="ctr"/>
          <a:lstStyle/>
          <a:p>
            <a:pPr marL="838200" indent="-838200"/>
            <a:r>
              <a:rPr lang="en-US" altLang="zh-CN" sz="2800" b="1" dirty="0">
                <a:solidFill>
                  <a:schemeClr val="accent1">
                    <a:lumMod val="25000"/>
                  </a:schemeClr>
                </a:solidFill>
                <a:latin typeface="+mj-ea"/>
              </a:rPr>
              <a:t>   </a:t>
            </a:r>
            <a:r>
              <a:rPr lang="zh-CN" altLang="en-US" sz="2800" b="1" dirty="0">
                <a:solidFill>
                  <a:schemeClr val="accent1">
                    <a:lumMod val="25000"/>
                  </a:schemeClr>
                </a:solidFill>
                <a:latin typeface="+mj-ea"/>
              </a:rPr>
              <a:t>传感器的作用与地位 </a:t>
            </a:r>
            <a:endParaRPr lang="zh-CN" altLang="en-US" sz="2800" b="1" dirty="0">
              <a:solidFill>
                <a:schemeClr val="accent1">
                  <a:lumMod val="25000"/>
                </a:schemeClr>
              </a:solidFill>
              <a:latin typeface="+mj-ea"/>
            </a:endParaRPr>
          </a:p>
        </p:txBody>
      </p:sp>
      <p:sp>
        <p:nvSpPr>
          <p:cNvPr id="3" name="矩形 2"/>
          <p:cNvSpPr/>
          <p:nvPr/>
        </p:nvSpPr>
        <p:spPr>
          <a:xfrm>
            <a:off x="1170000" y="2271441"/>
            <a:ext cx="6858000" cy="2953385"/>
          </a:xfrm>
          <a:prstGeom prst="rect">
            <a:avLst/>
          </a:prstGeom>
        </p:spPr>
        <p:txBody>
          <a:bodyPr wrap="square">
            <a:spAutoFit/>
          </a:bodyPr>
          <a:lstStyle/>
          <a:p>
            <a:pPr marL="342900" lvl="0" indent="-342900" algn="l">
              <a:lnSpc>
                <a:spcPct val="130000"/>
              </a:lnSpc>
              <a:spcBef>
                <a:spcPct val="20000"/>
              </a:spcBef>
              <a:buClr>
                <a:srgbClr val="6B6BCE"/>
              </a:buClr>
              <a:buFont typeface="Wingdings" panose="05000000000000000000" pitchFamily="2" charset="2"/>
              <a:buChar char="u"/>
            </a:pPr>
            <a:r>
              <a:rPr lang="zh-CN" altLang="en-US" sz="2000" dirty="0">
                <a:solidFill>
                  <a:srgbClr val="000000"/>
                </a:solidFill>
                <a:latin typeface="+mn-ea"/>
                <a:ea typeface="+mn-ea"/>
                <a:cs typeface="+mn-cs"/>
              </a:rPr>
              <a:t>人们在研究自然现象、规律以及生产活动中，有时需要对某一事物的存在与否作</a:t>
            </a:r>
            <a:r>
              <a:rPr lang="zh-CN" altLang="en-US" sz="2000" dirty="0">
                <a:solidFill>
                  <a:srgbClr val="CC0066"/>
                </a:solidFill>
                <a:latin typeface="+mn-ea"/>
                <a:ea typeface="+mn-ea"/>
                <a:cs typeface="+mn-cs"/>
              </a:rPr>
              <a:t>定性</a:t>
            </a:r>
            <a:r>
              <a:rPr lang="zh-CN" altLang="en-US" sz="2000" dirty="0">
                <a:solidFill>
                  <a:srgbClr val="000000"/>
                </a:solidFill>
                <a:latin typeface="+mn-ea"/>
                <a:ea typeface="+mn-ea"/>
                <a:cs typeface="+mn-cs"/>
              </a:rPr>
              <a:t>了解，有时需要进行大量的实验测量以确定对象的量值的</a:t>
            </a:r>
            <a:r>
              <a:rPr lang="zh-CN" altLang="en-US" sz="2000" dirty="0">
                <a:solidFill>
                  <a:srgbClr val="CC0066"/>
                </a:solidFill>
                <a:latin typeface="+mn-ea"/>
                <a:ea typeface="+mn-ea"/>
                <a:cs typeface="+mn-cs"/>
              </a:rPr>
              <a:t>确切</a:t>
            </a:r>
            <a:r>
              <a:rPr lang="zh-CN" altLang="en-US" sz="2000" dirty="0">
                <a:solidFill>
                  <a:srgbClr val="000000"/>
                </a:solidFill>
                <a:latin typeface="+mn-ea"/>
                <a:ea typeface="+mn-ea"/>
                <a:cs typeface="+mn-cs"/>
              </a:rPr>
              <a:t>数据，所以单靠人的自身感觉器官的功能是远远不够的，需要借助于某种仪器设备来完成，这种仪器设备就是</a:t>
            </a:r>
            <a:r>
              <a:rPr lang="zh-CN" altLang="en-US" sz="2000" dirty="0">
                <a:solidFill>
                  <a:srgbClr val="CC0066"/>
                </a:solidFill>
                <a:latin typeface="+mn-ea"/>
                <a:ea typeface="+mn-ea"/>
                <a:cs typeface="+mn-cs"/>
              </a:rPr>
              <a:t>传感器</a:t>
            </a:r>
            <a:r>
              <a:rPr lang="zh-CN" altLang="en-US" sz="2000" dirty="0" smtClean="0">
                <a:solidFill>
                  <a:srgbClr val="000000"/>
                </a:solidFill>
                <a:latin typeface="+mn-ea"/>
                <a:ea typeface="+mn-ea"/>
                <a:cs typeface="+mn-cs"/>
              </a:rPr>
              <a:t>。</a:t>
            </a:r>
            <a:endParaRPr lang="en-US" altLang="zh-CN" sz="2000" dirty="0" smtClean="0">
              <a:solidFill>
                <a:srgbClr val="000000"/>
              </a:solidFill>
              <a:latin typeface="+mn-ea"/>
              <a:ea typeface="+mn-ea"/>
              <a:cs typeface="+mn-cs"/>
            </a:endParaRPr>
          </a:p>
          <a:p>
            <a:pPr marL="342900" lvl="0" indent="-342900" algn="l">
              <a:lnSpc>
                <a:spcPct val="130000"/>
              </a:lnSpc>
              <a:spcBef>
                <a:spcPct val="20000"/>
              </a:spcBef>
              <a:buClr>
                <a:srgbClr val="6B6BCE"/>
              </a:buClr>
              <a:buFont typeface="Wingdings" panose="05000000000000000000" pitchFamily="2" charset="2"/>
              <a:buChar char="u"/>
            </a:pPr>
            <a:r>
              <a:rPr lang="zh-CN" altLang="en-US" sz="2000" dirty="0" smtClean="0">
                <a:solidFill>
                  <a:srgbClr val="000000"/>
                </a:solidFill>
                <a:latin typeface="+mn-ea"/>
                <a:ea typeface="+mn-ea"/>
                <a:cs typeface="+mn-cs"/>
              </a:rPr>
              <a:t>传感器</a:t>
            </a:r>
            <a:r>
              <a:rPr lang="zh-CN" altLang="en-US" sz="2000" dirty="0">
                <a:solidFill>
                  <a:srgbClr val="000000"/>
                </a:solidFill>
                <a:latin typeface="+mn-ea"/>
                <a:ea typeface="+mn-ea"/>
                <a:cs typeface="+mn-cs"/>
              </a:rPr>
              <a:t>是人类“五官”的</a:t>
            </a:r>
            <a:r>
              <a:rPr lang="zh-CN" altLang="en-US" sz="2000" dirty="0">
                <a:solidFill>
                  <a:srgbClr val="CC0066"/>
                </a:solidFill>
                <a:latin typeface="+mn-ea"/>
                <a:ea typeface="+mn-ea"/>
                <a:cs typeface="+mn-cs"/>
              </a:rPr>
              <a:t>延伸</a:t>
            </a:r>
            <a:r>
              <a:rPr lang="zh-CN" altLang="en-US" sz="2000" dirty="0">
                <a:solidFill>
                  <a:srgbClr val="000000"/>
                </a:solidFill>
                <a:latin typeface="+mn-ea"/>
                <a:ea typeface="+mn-ea"/>
                <a:cs typeface="+mn-cs"/>
              </a:rPr>
              <a:t>，是信息采集系统的首要部件</a:t>
            </a:r>
            <a:r>
              <a:rPr lang="zh-CN" altLang="en-US" sz="2000" dirty="0" smtClean="0">
                <a:solidFill>
                  <a:srgbClr val="000000"/>
                </a:solidFill>
                <a:latin typeface="+mn-ea"/>
                <a:ea typeface="+mn-ea"/>
                <a:cs typeface="+mn-cs"/>
              </a:rPr>
              <a:t>。</a:t>
            </a:r>
            <a:endParaRPr lang="zh-CN" altLang="en-US" sz="2000" dirty="0">
              <a:solidFill>
                <a:srgbClr val="000000"/>
              </a:solidFill>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2"/>
          <p:cNvSpPr/>
          <p:nvPr/>
        </p:nvSpPr>
        <p:spPr>
          <a:xfrm>
            <a:off x="0" y="914400"/>
            <a:ext cx="8915400" cy="497205"/>
          </a:xfrm>
          <a:prstGeom prst="rect">
            <a:avLst/>
          </a:prstGeom>
          <a:noFill/>
          <a:ln w="12700">
            <a:noFill/>
          </a:ln>
        </p:spPr>
        <p:txBody>
          <a:bodyPr anchor="t" anchorCtr="0">
            <a:spAutoFit/>
          </a:bodyPr>
          <a:p>
            <a:pPr algn="just" eaLnBrk="0" hangingPunct="0">
              <a:lnSpc>
                <a:spcPct val="110000"/>
              </a:lnSpc>
              <a:spcBef>
                <a:spcPct val="20000"/>
              </a:spcBef>
              <a:buClr>
                <a:srgbClr val="B32C16"/>
              </a:buClr>
              <a:buSzPct val="95000"/>
              <a:buFont typeface="Wingdings 2" panose="05020102010507070707" pitchFamily="18" charset="2"/>
            </a:pPr>
            <a:r>
              <a:rPr lang="zh-CN" altLang="en-US" sz="2400" b="1" dirty="0">
                <a:solidFill>
                  <a:srgbClr val="800000"/>
                </a:solidFill>
                <a:latin typeface="Times New Roman" panose="02020603050405020304" pitchFamily="18" charset="0"/>
                <a:ea typeface="宋体" panose="02010600030101010101" pitchFamily="2" charset="-122"/>
              </a:rPr>
              <a:t>三、绝对误差、相对误差与引用误差</a:t>
            </a:r>
            <a:endParaRPr lang="zh-CN" altLang="en-US" sz="2400" b="1" dirty="0">
              <a:solidFill>
                <a:srgbClr val="800000"/>
              </a:solidFill>
              <a:latin typeface="Times New Roman" panose="02020603050405020304" pitchFamily="18" charset="0"/>
              <a:ea typeface="宋体" panose="02010600030101010101" pitchFamily="2" charset="-122"/>
            </a:endParaRPr>
          </a:p>
        </p:txBody>
      </p:sp>
      <p:sp>
        <p:nvSpPr>
          <p:cNvPr id="322563" name="Rectangle 3"/>
          <p:cNvSpPr/>
          <p:nvPr/>
        </p:nvSpPr>
        <p:spPr>
          <a:xfrm>
            <a:off x="228600" y="1447800"/>
            <a:ext cx="8763000" cy="1630045"/>
          </a:xfrm>
          <a:prstGeom prst="rect">
            <a:avLst/>
          </a:prstGeom>
          <a:noFill/>
          <a:ln w="12700">
            <a:noFill/>
          </a:ln>
        </p:spPr>
        <p:txBody>
          <a:bodyPr anchor="t" anchorCtr="0">
            <a:spAutoFit/>
          </a:bodyPr>
          <a:p>
            <a:pPr eaLnBrk="0" hangingPunct="0"/>
            <a:r>
              <a:rPr lang="en-US" altLang="zh-CN" sz="2000" b="1" dirty="0">
                <a:latin typeface="Times New Roman" panose="02020603050405020304" pitchFamily="18" charset="0"/>
                <a:ea typeface="宋体" panose="02010600030101010101" pitchFamily="2" charset="-122"/>
              </a:rPr>
              <a:t>1.</a:t>
            </a:r>
            <a:r>
              <a:rPr lang="zh-CN" altLang="en-US" sz="2000" b="1" dirty="0">
                <a:latin typeface="Constantia" panose="02030602050306030303" pitchFamily="18" charset="0"/>
                <a:ea typeface="宋体" panose="02010600030101010101" pitchFamily="2" charset="-122"/>
              </a:rPr>
              <a:t>绝对误差</a:t>
            </a:r>
            <a:r>
              <a:rPr lang="zh-CN" altLang="en-US" sz="2000" b="1" dirty="0">
                <a:latin typeface="Constantia" panose="02030602050306030303" pitchFamily="18" charset="0"/>
                <a:ea typeface="宋体" panose="02010600030101010101" pitchFamily="2" charset="-122"/>
                <a:sym typeface="Symbol" panose="05050102010706020507" pitchFamily="18" charset="2"/>
              </a:rPr>
              <a:t></a:t>
            </a:r>
            <a:r>
              <a:rPr lang="zh-CN" altLang="en-US" sz="2000" b="1" dirty="0">
                <a:latin typeface="Constantia" panose="02030602050306030303" pitchFamily="18" charset="0"/>
                <a:ea typeface="宋体" panose="02010600030101010101" pitchFamily="2" charset="-122"/>
              </a:rPr>
              <a:t>在理论上是指测量值</a:t>
            </a:r>
            <a:r>
              <a:rPr lang="en-US" altLang="zh-CN" sz="2000" b="1" i="1" dirty="0">
                <a:latin typeface="Times New Roman" panose="02020603050405020304" pitchFamily="18" charset="0"/>
                <a:ea typeface="宋体" panose="02010600030101010101" pitchFamily="2" charset="-122"/>
              </a:rPr>
              <a:t>x</a:t>
            </a:r>
            <a:r>
              <a:rPr lang="zh-CN" altLang="en-US" sz="2000" b="1" dirty="0">
                <a:latin typeface="Constantia" panose="02030602050306030303" pitchFamily="18" charset="0"/>
                <a:ea typeface="宋体" panose="02010600030101010101" pitchFamily="2" charset="-122"/>
              </a:rPr>
              <a:t>与被测量的真值</a:t>
            </a:r>
            <a:r>
              <a:rPr lang="en-US" altLang="zh-CN" sz="2000" b="1" i="1" dirty="0">
                <a:latin typeface="Times New Roman" panose="02020603050405020304" pitchFamily="18" charset="0"/>
                <a:ea typeface="宋体" panose="02010600030101010101" pitchFamily="2" charset="-122"/>
              </a:rPr>
              <a:t>x</a:t>
            </a:r>
            <a:r>
              <a:rPr lang="en-US" altLang="zh-CN" sz="2000" b="1" i="1" baseline="-25000" dirty="0">
                <a:latin typeface="Times New Roman" panose="02020603050405020304" pitchFamily="18" charset="0"/>
                <a:ea typeface="宋体" panose="02010600030101010101" pitchFamily="2" charset="-122"/>
              </a:rPr>
              <a:t>i</a:t>
            </a:r>
            <a:r>
              <a:rPr lang="zh-CN" altLang="en-US" sz="2000" b="1" dirty="0">
                <a:latin typeface="Constantia" panose="02030602050306030303" pitchFamily="18" charset="0"/>
                <a:ea typeface="宋体" panose="02010600030101010101" pitchFamily="2" charset="-122"/>
              </a:rPr>
              <a:t>之间的差值，即</a:t>
            </a:r>
            <a:r>
              <a:rPr lang="zh-CN" altLang="en-US" sz="2000" b="1" dirty="0">
                <a:latin typeface="Constantia" panose="02030602050306030303" pitchFamily="18" charset="0"/>
                <a:ea typeface="宋体" panose="02010600030101010101" pitchFamily="2" charset="-122"/>
                <a:sym typeface="Symbol" panose="05050102010706020507" pitchFamily="18" charset="2"/>
              </a:rPr>
              <a:t></a:t>
            </a:r>
            <a:r>
              <a:rPr lang="zh-CN" altLang="en-US" sz="2000" b="1" dirty="0">
                <a:latin typeface="Constantia" panose="02030602050306030303" pitchFamily="18" charset="0"/>
                <a:ea typeface="宋体" panose="02010600030101010101" pitchFamily="2" charset="-122"/>
              </a:rPr>
              <a:t> </a:t>
            </a:r>
            <a:r>
              <a:rPr lang="en-US" altLang="zh-CN" sz="2000" b="1" dirty="0">
                <a:latin typeface="Constantia" panose="02030602050306030303" pitchFamily="18" charset="0"/>
                <a:ea typeface="宋体" panose="02010600030101010101" pitchFamily="2" charset="-122"/>
              </a:rPr>
              <a:t>=</a:t>
            </a:r>
            <a:r>
              <a:rPr lang="en-US" altLang="zh-CN" sz="2000" b="1" i="1" dirty="0">
                <a:latin typeface="Times New Roman" panose="02020603050405020304" pitchFamily="18" charset="0"/>
                <a:ea typeface="宋体" panose="02010600030101010101" pitchFamily="2" charset="-122"/>
              </a:rPr>
              <a:t>x</a:t>
            </a:r>
            <a:r>
              <a:rPr lang="en-US" altLang="zh-CN" sz="2000" b="1" i="1" dirty="0">
                <a:latin typeface="Times New Roman" panose="02020603050405020304" pitchFamily="18" charset="0"/>
                <a:ea typeface="宋体" panose="02010600030101010101" pitchFamily="2" charset="-122"/>
                <a:sym typeface="Symbol" panose="05050102010706020507" pitchFamily="18" charset="2"/>
              </a:rPr>
              <a:t></a:t>
            </a:r>
            <a:r>
              <a:rPr lang="en-US" altLang="zh-CN" sz="2000" b="1" i="1" dirty="0">
                <a:latin typeface="Times New Roman" panose="02020603050405020304" pitchFamily="18" charset="0"/>
                <a:ea typeface="宋体" panose="02010600030101010101" pitchFamily="2" charset="-122"/>
              </a:rPr>
              <a:t>x</a:t>
            </a:r>
            <a:r>
              <a:rPr lang="en-US" altLang="zh-CN" sz="2000" b="1" i="1" baseline="-25000" dirty="0">
                <a:latin typeface="Times New Roman" panose="02020603050405020304" pitchFamily="18" charset="0"/>
                <a:ea typeface="宋体" panose="02010600030101010101" pitchFamily="2" charset="-122"/>
              </a:rPr>
              <a:t>i</a:t>
            </a:r>
            <a:r>
              <a:rPr lang="en-US" altLang="zh-CN" sz="2000" b="1" i="1" dirty="0">
                <a:latin typeface="Times New Roman" panose="02020603050405020304" pitchFamily="18" charset="0"/>
                <a:ea typeface="宋体" panose="02010600030101010101" pitchFamily="2" charset="-122"/>
              </a:rPr>
              <a:t>=x</a:t>
            </a:r>
            <a:r>
              <a:rPr lang="en-US" altLang="zh-CN" sz="2000" b="1" i="1" dirty="0">
                <a:latin typeface="Times New Roman" panose="02020603050405020304" pitchFamily="18" charset="0"/>
                <a:ea typeface="宋体" panose="02010600030101010101" pitchFamily="2" charset="-122"/>
                <a:sym typeface="Symbol" panose="05050102010706020507" pitchFamily="18" charset="2"/>
              </a:rPr>
              <a:t></a:t>
            </a:r>
            <a:r>
              <a:rPr lang="en-US" altLang="zh-CN" sz="2000" b="1" i="1" dirty="0">
                <a:latin typeface="Times New Roman" panose="02020603050405020304" pitchFamily="18" charset="0"/>
                <a:ea typeface="宋体" panose="02010600030101010101" pitchFamily="2" charset="-122"/>
              </a:rPr>
              <a:t>x</a:t>
            </a:r>
            <a:r>
              <a:rPr lang="en-US" altLang="zh-CN" sz="2000" b="1" i="1" baseline="-25000" dirty="0">
                <a:latin typeface="Times New Roman" panose="02020603050405020304" pitchFamily="18" charset="0"/>
                <a:ea typeface="宋体" panose="02010600030101010101" pitchFamily="2" charset="-122"/>
              </a:rPr>
              <a:t>0</a:t>
            </a:r>
            <a:r>
              <a:rPr lang="en-US" altLang="zh-CN" sz="2000" b="1" dirty="0">
                <a:latin typeface="Constantia" panose="02030602050306030303" pitchFamily="18" charset="0"/>
                <a:ea typeface="宋体" panose="02010600030101010101" pitchFamily="2" charset="-122"/>
              </a:rPr>
              <a:t>     </a:t>
            </a:r>
            <a:endParaRPr lang="en-US" altLang="zh-CN" sz="2000" b="1" dirty="0">
              <a:latin typeface="Constantia" panose="02030602050306030303" pitchFamily="18" charset="0"/>
              <a:ea typeface="宋体" panose="02010600030101010101" pitchFamily="2" charset="-122"/>
            </a:endParaRPr>
          </a:p>
          <a:p>
            <a:pPr eaLnBrk="0" hangingPunct="0">
              <a:buFont typeface="Symbol" panose="05050102010706020507" pitchFamily="18" charset="2"/>
            </a:pPr>
            <a:r>
              <a:rPr lang="en-US" altLang="zh-CN" sz="2000" b="1" dirty="0">
                <a:latin typeface="Constantia" panose="02030602050306030303" pitchFamily="18" charset="0"/>
                <a:ea typeface="宋体" panose="02010600030101010101" pitchFamily="2" charset="-122"/>
              </a:rPr>
              <a:t>                   (</a:t>
            </a:r>
            <a:r>
              <a:rPr lang="zh-CN" altLang="en-US" sz="2000" b="1" dirty="0">
                <a:latin typeface="Constantia" panose="02030602050306030303" pitchFamily="18" charset="0"/>
                <a:ea typeface="宋体" panose="02010600030101010101" pitchFamily="2" charset="-122"/>
              </a:rPr>
              <a:t>真值</a:t>
            </a:r>
            <a:r>
              <a:rPr lang="en-US" altLang="zh-CN" sz="2000" b="1" i="1" dirty="0">
                <a:latin typeface="Times New Roman" panose="02020603050405020304" pitchFamily="18" charset="0"/>
                <a:ea typeface="宋体" panose="02010600030101010101" pitchFamily="2" charset="-122"/>
              </a:rPr>
              <a:t>x</a:t>
            </a:r>
            <a:r>
              <a:rPr lang="en-US" altLang="zh-CN" sz="2000" b="1" i="1" baseline="-25000" dirty="0">
                <a:latin typeface="Times New Roman" panose="02020603050405020304" pitchFamily="18" charset="0"/>
                <a:ea typeface="宋体" panose="02010600030101010101" pitchFamily="2" charset="-122"/>
              </a:rPr>
              <a:t>i</a:t>
            </a:r>
            <a:r>
              <a:rPr lang="zh-CN" altLang="en-US" sz="2000" b="1" dirty="0">
                <a:latin typeface="Constantia" panose="02030602050306030303" pitchFamily="18" charset="0"/>
                <a:ea typeface="宋体" panose="02010600030101010101" pitchFamily="2" charset="-122"/>
              </a:rPr>
              <a:t>一般用相对真值</a:t>
            </a:r>
            <a:r>
              <a:rPr lang="en-US" altLang="zh-CN" sz="2000" b="1" i="1" dirty="0">
                <a:latin typeface="Times New Roman" panose="02020603050405020304" pitchFamily="18" charset="0"/>
                <a:ea typeface="宋体" panose="02010600030101010101" pitchFamily="2" charset="-122"/>
              </a:rPr>
              <a:t>x</a:t>
            </a:r>
            <a:r>
              <a:rPr lang="en-US" altLang="zh-CN" sz="2000" b="1" i="1" baseline="-25000" dirty="0">
                <a:latin typeface="Times New Roman" panose="02020603050405020304" pitchFamily="18" charset="0"/>
                <a:ea typeface="宋体" panose="02010600030101010101" pitchFamily="2" charset="-122"/>
              </a:rPr>
              <a:t>0</a:t>
            </a:r>
            <a:r>
              <a:rPr lang="zh-CN" altLang="en-US" sz="2000" b="1" dirty="0">
                <a:latin typeface="Constantia" panose="02030602050306030303" pitchFamily="18" charset="0"/>
                <a:ea typeface="宋体" panose="02010600030101010101" pitchFamily="2" charset="-122"/>
              </a:rPr>
              <a:t>代替）</a:t>
            </a:r>
            <a:endParaRPr lang="zh-CN" altLang="en-US" sz="2000" b="1" dirty="0">
              <a:latin typeface="Constantia" panose="02030602050306030303" pitchFamily="18" charset="0"/>
              <a:ea typeface="宋体" panose="02010600030101010101" pitchFamily="2" charset="-122"/>
            </a:endParaRPr>
          </a:p>
          <a:p>
            <a:pPr eaLnBrk="0" hangingPunct="0"/>
            <a:r>
              <a:rPr lang="zh-CN" altLang="en-US" sz="2000" b="1" dirty="0">
                <a:latin typeface="Constantia" panose="02030602050306030303" pitchFamily="18" charset="0"/>
                <a:ea typeface="宋体" panose="02010600030101010101" pitchFamily="2" charset="-122"/>
              </a:rPr>
              <a:t>    绝对误差是可正可负的，而不是误差的绝对值；</a:t>
            </a:r>
            <a:endParaRPr lang="zh-CN" altLang="en-US" sz="2000" b="1" dirty="0">
              <a:latin typeface="Constantia" panose="02030602050306030303" pitchFamily="18" charset="0"/>
              <a:ea typeface="宋体" panose="02010600030101010101" pitchFamily="2" charset="-122"/>
            </a:endParaRPr>
          </a:p>
          <a:p>
            <a:pPr eaLnBrk="0" hangingPunct="0"/>
            <a:r>
              <a:rPr lang="zh-CN" altLang="en-US" sz="2000" b="1" dirty="0">
                <a:latin typeface="Constantia" panose="02030602050306030303" pitchFamily="18" charset="0"/>
                <a:ea typeface="宋体" panose="02010600030101010101" pitchFamily="2" charset="-122"/>
              </a:rPr>
              <a:t>    绝对误差还有量纲，它的单位与被测量的单位相同。 </a:t>
            </a:r>
            <a:endParaRPr lang="zh-CN" altLang="en-US" sz="2000" b="1" dirty="0">
              <a:latin typeface="Constantia" panose="02030602050306030303" pitchFamily="18" charset="0"/>
              <a:ea typeface="宋体" panose="02010600030101010101" pitchFamily="2" charset="-122"/>
            </a:endParaRPr>
          </a:p>
        </p:txBody>
      </p:sp>
      <p:sp>
        <p:nvSpPr>
          <p:cNvPr id="322564" name="Rectangle 4"/>
          <p:cNvSpPr/>
          <p:nvPr/>
        </p:nvSpPr>
        <p:spPr>
          <a:xfrm>
            <a:off x="0" y="3810000"/>
            <a:ext cx="6187440" cy="706755"/>
          </a:xfrm>
          <a:prstGeom prst="rect">
            <a:avLst/>
          </a:prstGeom>
          <a:noFill/>
          <a:ln w="12700">
            <a:noFill/>
          </a:ln>
        </p:spPr>
        <p:txBody>
          <a:bodyPr wrap="none" anchor="t" anchorCtr="0">
            <a:spAutoFit/>
          </a:bodyPr>
          <a:p>
            <a:pPr eaLnBrk="0" hangingPunct="0"/>
            <a:r>
              <a:rPr lang="zh-CN" altLang="en-US" sz="2000" b="1" dirty="0">
                <a:solidFill>
                  <a:srgbClr val="800000"/>
                </a:solidFill>
                <a:latin typeface="Times New Roman" panose="02020603050405020304" pitchFamily="18" charset="0"/>
                <a:ea typeface="宋体" panose="02010600030101010101" pitchFamily="2" charset="-122"/>
              </a:rPr>
              <a:t>问题</a:t>
            </a:r>
            <a:r>
              <a:rPr lang="zh-CN" altLang="en-US" sz="2000" b="1" dirty="0">
                <a:latin typeface="Constantia" panose="02030602050306030303" pitchFamily="18" charset="0"/>
                <a:ea typeface="宋体" panose="02010600030101010101" pitchFamily="2" charset="-122"/>
              </a:rPr>
              <a:t>：采用绝对误差表示测量误差</a:t>
            </a:r>
            <a:r>
              <a:rPr lang="en-US" altLang="zh-CN" sz="2000" b="1" dirty="0">
                <a:latin typeface="Constantia" panose="02030602050306030303" pitchFamily="18" charset="0"/>
                <a:ea typeface="宋体" panose="02010600030101010101" pitchFamily="2" charset="-122"/>
              </a:rPr>
              <a:t>, </a:t>
            </a:r>
            <a:r>
              <a:rPr lang="zh-CN" altLang="en-US" sz="2000" b="1" dirty="0">
                <a:latin typeface="Constantia" panose="02030602050306030303" pitchFamily="18" charset="0"/>
                <a:ea typeface="宋体" panose="02010600030101010101" pitchFamily="2" charset="-122"/>
              </a:rPr>
              <a:t>不能很好说明测量</a:t>
            </a:r>
            <a:endParaRPr lang="zh-CN" altLang="en-US" sz="2000" b="1" dirty="0">
              <a:latin typeface="Constantia" panose="02030602050306030303" pitchFamily="18" charset="0"/>
              <a:ea typeface="宋体" panose="02010600030101010101" pitchFamily="2" charset="-122"/>
            </a:endParaRPr>
          </a:p>
          <a:p>
            <a:pPr eaLnBrk="0" hangingPunct="0"/>
            <a:r>
              <a:rPr lang="zh-CN" altLang="en-US" sz="2000" b="1" dirty="0">
                <a:latin typeface="Constantia" panose="02030602050306030303" pitchFamily="18" charset="0"/>
                <a:ea typeface="宋体" panose="02010600030101010101" pitchFamily="2" charset="-122"/>
              </a:rPr>
              <a:t>            质量的好坏。</a:t>
            </a:r>
            <a:endParaRPr lang="zh-CN" altLang="en-US" sz="2000" b="1" dirty="0">
              <a:latin typeface="Constantia" panose="02030602050306030303" pitchFamily="18" charset="0"/>
              <a:ea typeface="宋体" panose="02010600030101010101" pitchFamily="2" charset="-122"/>
            </a:endParaRPr>
          </a:p>
        </p:txBody>
      </p:sp>
      <p:sp>
        <p:nvSpPr>
          <p:cNvPr id="322565" name="Rectangle 5"/>
          <p:cNvSpPr/>
          <p:nvPr/>
        </p:nvSpPr>
        <p:spPr>
          <a:xfrm>
            <a:off x="228600" y="5094288"/>
            <a:ext cx="8915400" cy="1322070"/>
          </a:xfrm>
          <a:prstGeom prst="rect">
            <a:avLst/>
          </a:prstGeom>
          <a:noFill/>
          <a:ln w="12700">
            <a:noFill/>
          </a:ln>
        </p:spPr>
        <p:txBody>
          <a:bodyPr anchor="t" anchorCtr="0">
            <a:spAutoFit/>
          </a:bodyPr>
          <a:p>
            <a:pPr eaLnBrk="0" hangingPunct="0"/>
            <a:r>
              <a:rPr lang="zh-CN" altLang="en-US" sz="2000" b="1" dirty="0">
                <a:solidFill>
                  <a:srgbClr val="800000"/>
                </a:solidFill>
                <a:latin typeface="Times New Roman" panose="02020603050405020304" pitchFamily="18" charset="0"/>
                <a:ea typeface="宋体" panose="02010600030101010101" pitchFamily="2" charset="-122"/>
              </a:rPr>
              <a:t>例</a:t>
            </a:r>
            <a:r>
              <a:rPr lang="zh-CN" altLang="en-US" sz="2000" b="1" dirty="0">
                <a:latin typeface="Constantia" panose="02030602050306030303" pitchFamily="18" charset="0"/>
                <a:ea typeface="宋体" panose="02010600030101010101" pitchFamily="2" charset="-122"/>
              </a:rPr>
              <a:t>：电压表</a:t>
            </a:r>
            <a:r>
              <a:rPr lang="en-US" altLang="zh-CN" sz="2000" b="1" dirty="0">
                <a:latin typeface="Times New Roman" panose="02020603050405020304" pitchFamily="18" charset="0"/>
                <a:ea typeface="宋体" panose="02010600030101010101" pitchFamily="2" charset="-122"/>
              </a:rPr>
              <a:t>1</a:t>
            </a:r>
            <a:r>
              <a:rPr lang="zh-CN" altLang="en-US" sz="2000" b="1" dirty="0">
                <a:latin typeface="Constantia" panose="02030602050306030303" pitchFamily="18" charset="0"/>
                <a:ea typeface="宋体" panose="02010600030101010101" pitchFamily="2" charset="-122"/>
              </a:rPr>
              <a:t>测量</a:t>
            </a:r>
            <a:r>
              <a:rPr lang="en-US" altLang="zh-CN" sz="2000" b="1" dirty="0">
                <a:latin typeface="Times New Roman" panose="02020603050405020304" pitchFamily="18" charset="0"/>
                <a:ea typeface="宋体" panose="02010600030101010101" pitchFamily="2" charset="-122"/>
              </a:rPr>
              <a:t>200V</a:t>
            </a:r>
            <a:r>
              <a:rPr lang="zh-CN" altLang="en-US" sz="2000" b="1" dirty="0">
                <a:latin typeface="Constantia" panose="02030602050306030303" pitchFamily="18" charset="0"/>
                <a:ea typeface="宋体" panose="02010600030101010101" pitchFamily="2" charset="-122"/>
              </a:rPr>
              <a:t>电压的绝对误差</a:t>
            </a:r>
            <a:r>
              <a:rPr lang="en-US" altLang="zh-CN" sz="2000" b="1" dirty="0">
                <a:latin typeface="Times New Roman" panose="02020603050405020304" pitchFamily="18" charset="0"/>
                <a:ea typeface="宋体" panose="02010600030101010101" pitchFamily="2" charset="-122"/>
              </a:rPr>
              <a:t>=+1V</a:t>
            </a:r>
            <a:endParaRPr lang="en-US" altLang="zh-CN" sz="2000" b="1" dirty="0">
              <a:latin typeface="Times New Roman" panose="02020603050405020304" pitchFamily="18" charset="0"/>
              <a:ea typeface="宋体" panose="02010600030101010101" pitchFamily="2" charset="-122"/>
            </a:endParaRPr>
          </a:p>
          <a:p>
            <a:pPr eaLnBrk="0" hangingPunct="0"/>
            <a:r>
              <a:rPr lang="zh-CN" altLang="en-US" sz="2000" b="1" dirty="0">
                <a:latin typeface="Constantia" panose="02030602050306030303" pitchFamily="18" charset="0"/>
                <a:ea typeface="宋体" panose="02010600030101010101" pitchFamily="2" charset="-122"/>
              </a:rPr>
              <a:t>        电压表</a:t>
            </a:r>
            <a:r>
              <a:rPr lang="en-US" altLang="zh-CN" sz="2000" b="1" dirty="0">
                <a:latin typeface="Times New Roman" panose="02020603050405020304" pitchFamily="18" charset="0"/>
                <a:ea typeface="宋体" panose="02010600030101010101" pitchFamily="2" charset="-122"/>
              </a:rPr>
              <a:t>2</a:t>
            </a:r>
            <a:r>
              <a:rPr lang="zh-CN" altLang="en-US" sz="2000" b="1" dirty="0">
                <a:latin typeface="Constantia" panose="02030602050306030303" pitchFamily="18" charset="0"/>
                <a:ea typeface="宋体" panose="02010600030101010101" pitchFamily="2" charset="-122"/>
              </a:rPr>
              <a:t>测量  </a:t>
            </a:r>
            <a:r>
              <a:rPr lang="en-US" altLang="zh-CN" sz="2000" b="1" dirty="0">
                <a:latin typeface="Times New Roman" panose="02020603050405020304" pitchFamily="18" charset="0"/>
                <a:ea typeface="宋体" panose="02010600030101010101" pitchFamily="2" charset="-122"/>
              </a:rPr>
              <a:t>10V</a:t>
            </a:r>
            <a:r>
              <a:rPr lang="zh-CN" altLang="en-US" sz="2000" b="1" dirty="0">
                <a:latin typeface="Constantia" panose="02030602050306030303" pitchFamily="18" charset="0"/>
                <a:ea typeface="宋体" panose="02010600030101010101" pitchFamily="2" charset="-122"/>
              </a:rPr>
              <a:t>电压的绝对误差</a:t>
            </a:r>
            <a:r>
              <a:rPr lang="en-US" altLang="zh-CN" sz="2000" b="1" dirty="0">
                <a:latin typeface="Times New Roman" panose="02020603050405020304" pitchFamily="18" charset="0"/>
                <a:ea typeface="宋体" panose="02010600030101010101" pitchFamily="2" charset="-122"/>
              </a:rPr>
              <a:t>=+0.5V</a:t>
            </a:r>
            <a:endParaRPr lang="en-US" altLang="zh-CN" sz="2000" b="1" dirty="0">
              <a:latin typeface="Times New Roman" panose="02020603050405020304" pitchFamily="18" charset="0"/>
              <a:ea typeface="宋体" panose="02010600030101010101" pitchFamily="2" charset="-122"/>
            </a:endParaRPr>
          </a:p>
          <a:p>
            <a:pPr eaLnBrk="0" hangingPunct="0"/>
            <a:r>
              <a:rPr lang="zh-CN" altLang="en-US" sz="2000" b="1" dirty="0">
                <a:latin typeface="Constantia" panose="02030602050306030303" pitchFamily="18" charset="0"/>
                <a:ea typeface="宋体" panose="02010600030101010101" pitchFamily="2" charset="-122"/>
              </a:rPr>
              <a:t> 前者的绝对误差虽然大于后者，但是误差值相对于被测量值是后者大于前者，为此引入“相对误差”概念。</a:t>
            </a:r>
            <a:endParaRPr lang="en-US" altLang="zh-CN" sz="2000" b="1" dirty="0">
              <a:latin typeface="Constantia" panose="02030602050306030303"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2563"/>
                                        </p:tgtEl>
                                        <p:attrNameLst>
                                          <p:attrName>style.visibility</p:attrName>
                                        </p:attrNameLst>
                                      </p:cBhvr>
                                      <p:to>
                                        <p:strVal val="visible"/>
                                      </p:to>
                                    </p:set>
                                    <p:animEffect transition="in" filter="wipe(left)">
                                      <p:cBhvr>
                                        <p:cTn id="7" dur="500"/>
                                        <p:tgtEl>
                                          <p:spTgt spid="3225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22564"/>
                                        </p:tgtEl>
                                        <p:attrNameLst>
                                          <p:attrName>style.visibility</p:attrName>
                                        </p:attrNameLst>
                                      </p:cBhvr>
                                      <p:to>
                                        <p:strVal val="visible"/>
                                      </p:to>
                                    </p:set>
                                    <p:animEffect transition="in" filter="wipe(right)">
                                      <p:cBhvr>
                                        <p:cTn id="12" dur="500"/>
                                        <p:tgtEl>
                                          <p:spTgt spid="3225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22565"/>
                                        </p:tgtEl>
                                        <p:attrNameLst>
                                          <p:attrName>style.visibility</p:attrName>
                                        </p:attrNameLst>
                                      </p:cBhvr>
                                      <p:to>
                                        <p:strVal val="visible"/>
                                      </p:to>
                                    </p:set>
                                    <p:animEffect transition="in" filter="wipe(right)">
                                      <p:cBhvr>
                                        <p:cTn id="17" dur="500"/>
                                        <p:tgtEl>
                                          <p:spTgt spid="322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p:bldP spid="322564" grpId="0"/>
      <p:bldP spid="32256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3" name="Text Box 3"/>
          <p:cNvSpPr txBox="1"/>
          <p:nvPr/>
        </p:nvSpPr>
        <p:spPr>
          <a:xfrm>
            <a:off x="461963" y="2327275"/>
            <a:ext cx="8229600" cy="460375"/>
          </a:xfrm>
          <a:prstGeom prst="rect">
            <a:avLst/>
          </a:prstGeom>
          <a:noFill/>
          <a:ln w="9525">
            <a:noFill/>
          </a:ln>
        </p:spPr>
        <p:txBody>
          <a:bodyPr anchor="t" anchorCtr="0">
            <a:spAutoFit/>
          </a:bodyPr>
          <a:p>
            <a:pPr>
              <a:spcBef>
                <a:spcPct val="50000"/>
              </a:spcBef>
              <a:buSzPct val="100000"/>
            </a:pPr>
            <a:r>
              <a:rPr lang="zh-CN" altLang="en-US" sz="2400" dirty="0">
                <a:solidFill>
                  <a:srgbClr val="CC3300"/>
                </a:solidFill>
                <a:latin typeface="Constantia" panose="02030602050306030303" pitchFamily="18" charset="0"/>
                <a:ea typeface="楷体_GB2312" pitchFamily="49" charset="-122"/>
              </a:rPr>
              <a:t>(1)  绝对误差：仪表的</a:t>
            </a:r>
            <a:r>
              <a:rPr lang="zh-CN" altLang="en-US" sz="2400" u="sng" dirty="0">
                <a:solidFill>
                  <a:srgbClr val="CC3300"/>
                </a:solidFill>
                <a:latin typeface="Constantia" panose="02030602050306030303" pitchFamily="18" charset="0"/>
                <a:ea typeface="楷体_GB2312" pitchFamily="49" charset="-122"/>
              </a:rPr>
              <a:t>指示值</a:t>
            </a:r>
            <a:r>
              <a:rPr lang="zh-CN" altLang="en-US" sz="2400" dirty="0">
                <a:solidFill>
                  <a:srgbClr val="CC3300"/>
                </a:solidFill>
                <a:latin typeface="Constantia" panose="02030602050306030303" pitchFamily="18" charset="0"/>
                <a:ea typeface="楷体_GB2312" pitchFamily="49" charset="-122"/>
              </a:rPr>
              <a:t>与</a:t>
            </a:r>
            <a:r>
              <a:rPr lang="zh-CN" altLang="en-US" sz="2400" u="sng" dirty="0">
                <a:solidFill>
                  <a:srgbClr val="CC3300"/>
                </a:solidFill>
                <a:latin typeface="Constantia" panose="02030602050306030303" pitchFamily="18" charset="0"/>
                <a:ea typeface="楷体_GB2312" pitchFamily="49" charset="-122"/>
              </a:rPr>
              <a:t>被测量的真值</a:t>
            </a:r>
            <a:r>
              <a:rPr lang="zh-CN" altLang="en-US" sz="2400" dirty="0">
                <a:solidFill>
                  <a:srgbClr val="CC3300"/>
                </a:solidFill>
                <a:latin typeface="Constantia" panose="02030602050306030303" pitchFamily="18" charset="0"/>
                <a:ea typeface="楷体_GB2312" pitchFamily="49" charset="-122"/>
              </a:rPr>
              <a:t>之间的差值。</a:t>
            </a:r>
            <a:endParaRPr lang="zh-CN" altLang="en-US" sz="2400" dirty="0">
              <a:solidFill>
                <a:srgbClr val="CC3300"/>
              </a:solidFill>
              <a:latin typeface="Constantia" panose="02030602050306030303" pitchFamily="18" charset="0"/>
              <a:ea typeface="楷体_GB2312" pitchFamily="49" charset="-122"/>
            </a:endParaRPr>
          </a:p>
        </p:txBody>
      </p:sp>
      <p:graphicFrame>
        <p:nvGraphicFramePr>
          <p:cNvPr id="71689" name="Object 9"/>
          <p:cNvGraphicFramePr>
            <a:graphicFrameLocks noChangeAspect="1"/>
          </p:cNvGraphicFramePr>
          <p:nvPr/>
        </p:nvGraphicFramePr>
        <p:xfrm>
          <a:off x="3238500" y="2897188"/>
          <a:ext cx="2514600" cy="569912"/>
        </p:xfrm>
        <a:graphic>
          <a:graphicData uri="http://schemas.openxmlformats.org/presentationml/2006/ole">
            <mc:AlternateContent xmlns:mc="http://schemas.openxmlformats.org/markup-compatibility/2006">
              <mc:Choice xmlns:v="urn:schemas-microsoft-com:vml" Requires="v">
                <p:oleObj spid="_x0000_s3076" name="" r:id="rId1" imgW="1219200" imgH="279400" progId="Equation.DSMT4">
                  <p:embed/>
                </p:oleObj>
              </mc:Choice>
              <mc:Fallback>
                <p:oleObj name="" r:id="rId1" imgW="1219200" imgH="279400" progId="Equation.DSMT4">
                  <p:embed/>
                  <p:pic>
                    <p:nvPicPr>
                      <p:cNvPr id="0" name="图片 3075"/>
                      <p:cNvPicPr/>
                      <p:nvPr/>
                    </p:nvPicPr>
                    <p:blipFill>
                      <a:blip r:embed="rId2"/>
                      <a:stretch>
                        <a:fillRect/>
                      </a:stretch>
                    </p:blipFill>
                    <p:spPr>
                      <a:xfrm>
                        <a:off x="3238500" y="2897188"/>
                        <a:ext cx="2514600" cy="569912"/>
                      </a:xfrm>
                      <a:prstGeom prst="rect">
                        <a:avLst/>
                      </a:prstGeom>
                      <a:solidFill>
                        <a:srgbClr val="CCFFCC"/>
                      </a:solidFill>
                      <a:ln w="38100">
                        <a:noFill/>
                        <a:miter/>
                      </a:ln>
                    </p:spPr>
                  </p:pic>
                </p:oleObj>
              </mc:Fallback>
            </mc:AlternateContent>
          </a:graphicData>
        </a:graphic>
      </p:graphicFrame>
      <p:sp>
        <p:nvSpPr>
          <p:cNvPr id="71691" name="Text Box 11"/>
          <p:cNvSpPr txBox="1"/>
          <p:nvPr/>
        </p:nvSpPr>
        <p:spPr>
          <a:xfrm>
            <a:off x="1154113" y="2846388"/>
            <a:ext cx="1776412" cy="522287"/>
          </a:xfrm>
          <a:prstGeom prst="rect">
            <a:avLst/>
          </a:prstGeom>
          <a:noFill/>
          <a:ln w="9525">
            <a:noFill/>
          </a:ln>
        </p:spPr>
        <p:txBody>
          <a:bodyPr anchor="t" anchorCtr="0">
            <a:spAutoFit/>
          </a:bodyPr>
          <a:p>
            <a:pPr>
              <a:spcBef>
                <a:spcPct val="50000"/>
              </a:spcBef>
              <a:buSzPct val="100000"/>
            </a:pPr>
            <a:r>
              <a:rPr lang="zh-CN" altLang="en-US" sz="2800" dirty="0">
                <a:solidFill>
                  <a:srgbClr val="0000CC"/>
                </a:solidFill>
                <a:latin typeface="Constantia" panose="02030602050306030303" pitchFamily="18" charset="0"/>
                <a:ea typeface="楷体_GB2312" pitchFamily="49" charset="-122"/>
              </a:rPr>
              <a:t>理论上：</a:t>
            </a:r>
            <a:endParaRPr lang="zh-CN" altLang="en-US" sz="2800" dirty="0">
              <a:solidFill>
                <a:srgbClr val="0000CC"/>
              </a:solidFill>
              <a:latin typeface="Constantia" panose="02030602050306030303" pitchFamily="18" charset="0"/>
              <a:ea typeface="楷体_GB2312" pitchFamily="49" charset="-122"/>
            </a:endParaRPr>
          </a:p>
        </p:txBody>
      </p:sp>
      <p:sp>
        <p:nvSpPr>
          <p:cNvPr id="71692" name="Text Box 12"/>
          <p:cNvSpPr txBox="1"/>
          <p:nvPr/>
        </p:nvSpPr>
        <p:spPr>
          <a:xfrm>
            <a:off x="1154113" y="3565525"/>
            <a:ext cx="1628775" cy="522288"/>
          </a:xfrm>
          <a:prstGeom prst="rect">
            <a:avLst/>
          </a:prstGeom>
          <a:noFill/>
          <a:ln w="9525">
            <a:noFill/>
          </a:ln>
        </p:spPr>
        <p:txBody>
          <a:bodyPr anchor="t" anchorCtr="0">
            <a:spAutoFit/>
          </a:bodyPr>
          <a:p>
            <a:pPr>
              <a:spcBef>
                <a:spcPct val="50000"/>
              </a:spcBef>
              <a:buSzPct val="100000"/>
            </a:pPr>
            <a:r>
              <a:rPr lang="zh-CN" altLang="en-US" sz="2800" dirty="0">
                <a:solidFill>
                  <a:srgbClr val="0000CC"/>
                </a:solidFill>
                <a:latin typeface="Constantia" panose="02030602050306030303" pitchFamily="18" charset="0"/>
                <a:ea typeface="楷体_GB2312" pitchFamily="49" charset="-122"/>
              </a:rPr>
              <a:t>实际上：</a:t>
            </a:r>
            <a:endParaRPr lang="zh-CN" altLang="en-US" sz="2800" dirty="0">
              <a:solidFill>
                <a:srgbClr val="0000CC"/>
              </a:solidFill>
              <a:latin typeface="Constantia" panose="02030602050306030303" pitchFamily="18" charset="0"/>
              <a:ea typeface="楷体_GB2312" pitchFamily="49" charset="-122"/>
            </a:endParaRPr>
          </a:p>
        </p:txBody>
      </p:sp>
      <p:graphicFrame>
        <p:nvGraphicFramePr>
          <p:cNvPr id="71693" name="Object 13"/>
          <p:cNvGraphicFramePr>
            <a:graphicFrameLocks noChangeAspect="1"/>
          </p:cNvGraphicFramePr>
          <p:nvPr/>
        </p:nvGraphicFramePr>
        <p:xfrm>
          <a:off x="3238500" y="3582988"/>
          <a:ext cx="2514600" cy="530225"/>
        </p:xfrm>
        <a:graphic>
          <a:graphicData uri="http://schemas.openxmlformats.org/presentationml/2006/ole">
            <mc:AlternateContent xmlns:mc="http://schemas.openxmlformats.org/markup-compatibility/2006">
              <mc:Choice xmlns:v="urn:schemas-microsoft-com:vml" Requires="v">
                <p:oleObj spid="_x0000_s3077" name="" r:id="rId3" imgW="1218565" imgH="254000" progId="Equation.DSMT4">
                  <p:embed/>
                </p:oleObj>
              </mc:Choice>
              <mc:Fallback>
                <p:oleObj name="" r:id="rId3" imgW="1218565" imgH="254000" progId="Equation.DSMT4">
                  <p:embed/>
                  <p:pic>
                    <p:nvPicPr>
                      <p:cNvPr id="0" name="图片 3076"/>
                      <p:cNvPicPr/>
                      <p:nvPr/>
                    </p:nvPicPr>
                    <p:blipFill>
                      <a:blip r:embed="rId4"/>
                      <a:stretch>
                        <a:fillRect/>
                      </a:stretch>
                    </p:blipFill>
                    <p:spPr>
                      <a:xfrm>
                        <a:off x="3238500" y="3582988"/>
                        <a:ext cx="2514600" cy="530225"/>
                      </a:xfrm>
                      <a:prstGeom prst="rect">
                        <a:avLst/>
                      </a:prstGeom>
                      <a:solidFill>
                        <a:srgbClr val="CCFFCC"/>
                      </a:solidFill>
                      <a:ln w="38100">
                        <a:noFill/>
                        <a:miter/>
                      </a:ln>
                    </p:spPr>
                  </p:pic>
                </p:oleObj>
              </mc:Fallback>
            </mc:AlternateContent>
          </a:graphicData>
        </a:graphic>
      </p:graphicFrame>
      <p:sp>
        <p:nvSpPr>
          <p:cNvPr id="14346" name="矩形 3"/>
          <p:cNvSpPr/>
          <p:nvPr/>
        </p:nvSpPr>
        <p:spPr>
          <a:xfrm>
            <a:off x="461328" y="1212533"/>
            <a:ext cx="4122737" cy="829945"/>
          </a:xfrm>
          <a:prstGeom prst="rect">
            <a:avLst/>
          </a:prstGeom>
          <a:noFill/>
          <a:ln w="9525">
            <a:noFill/>
          </a:ln>
        </p:spPr>
        <p:txBody>
          <a:bodyPr>
            <a:spAutoFit/>
            <a:scene3d>
              <a:camera prst="orthographicFront"/>
              <a:lightRig rig="threePt" dir="t"/>
            </a:scene3d>
          </a:bodyPr>
          <a:lstStyle>
            <a:lvl1pPr marL="342900" indent="-342900" algn="l" rtl="0" eaLnBrk="0" fontAlgn="base" hangingPunct="0">
              <a:lnSpc>
                <a:spcPct val="150000"/>
              </a:lnSpc>
              <a:spcBef>
                <a:spcPct val="50000"/>
              </a:spcBef>
              <a:spcAft>
                <a:spcPct val="0"/>
              </a:spcAft>
              <a:buClr>
                <a:schemeClr val="hlink"/>
              </a:buClr>
              <a:buSzPct val="70000"/>
              <a:buFont typeface="Wingdings" panose="05000000000000000000" pitchFamily="2" charset="2"/>
              <a:buChar char="u"/>
              <a:defRPr sz="2400">
                <a:solidFill>
                  <a:schemeClr val="bg2"/>
                </a:solidFill>
                <a:latin typeface="+mn-lt"/>
                <a:ea typeface="+mn-ea"/>
                <a:cs typeface="+mn-cs"/>
              </a:defRPr>
            </a:lvl1pPr>
            <a:lvl2pPr marL="742950" indent="-285750" algn="l" rtl="0" eaLnBrk="0" fontAlgn="base" hangingPunct="0">
              <a:lnSpc>
                <a:spcPct val="150000"/>
              </a:lnSpc>
              <a:spcBef>
                <a:spcPct val="50000"/>
              </a:spcBef>
              <a:spcAft>
                <a:spcPct val="0"/>
              </a:spcAft>
              <a:buClr>
                <a:srgbClr val="3333FF"/>
              </a:buClr>
              <a:buSzPct val="65000"/>
              <a:buFont typeface="Wingdings" panose="05000000000000000000" pitchFamily="2" charset="2"/>
              <a:buChar char="p"/>
              <a:defRPr sz="2000" b="1">
                <a:solidFill>
                  <a:schemeClr val="bg2"/>
                </a:solidFill>
                <a:latin typeface="+mn-lt"/>
                <a:ea typeface="+mn-ea"/>
              </a:defRPr>
            </a:lvl2pPr>
            <a:lvl3pPr marL="1143000" indent="-228600" algn="l" rtl="0" eaLnBrk="0" fontAlgn="base" hangingPunct="0">
              <a:lnSpc>
                <a:spcPct val="150000"/>
              </a:lnSpc>
              <a:spcBef>
                <a:spcPct val="50000"/>
              </a:spcBef>
              <a:spcAft>
                <a:spcPct val="0"/>
              </a:spcAft>
              <a:buClr>
                <a:srgbClr val="CC66FF"/>
              </a:buClr>
              <a:buSzPct val="60000"/>
              <a:buFont typeface="Wingdings" panose="05000000000000000000" pitchFamily="2" charset="2"/>
              <a:buBlip>
                <a:blip r:embed="rId5"/>
              </a:buBlip>
              <a:defRPr sz="2000" b="1">
                <a:solidFill>
                  <a:schemeClr val="bg2"/>
                </a:solidFill>
                <a:latin typeface="+mn-lt"/>
                <a:ea typeface="+mn-ea"/>
              </a:defRPr>
            </a:lvl3pPr>
            <a:lvl4pPr marL="1600200" indent="-228600" algn="l" rtl="0" eaLnBrk="0" fontAlgn="base" hangingPunct="0">
              <a:lnSpc>
                <a:spcPct val="150000"/>
              </a:lnSpc>
              <a:spcBef>
                <a:spcPct val="0"/>
              </a:spcBef>
              <a:spcAft>
                <a:spcPct val="0"/>
              </a:spcAft>
              <a:buClr>
                <a:schemeClr val="tx1"/>
              </a:buClr>
              <a:buChar char="–"/>
              <a:defRPr b="1">
                <a:solidFill>
                  <a:schemeClr val="bg2"/>
                </a:solidFill>
                <a:latin typeface="+mn-lt"/>
                <a:ea typeface="楷体_GB2312" pitchFamily="49" charset="-122"/>
              </a:defRPr>
            </a:lvl4pPr>
            <a:lvl5pPr marL="2057400" indent="-228600" algn="l" rtl="0" eaLnBrk="0" fontAlgn="base" hangingPunct="0">
              <a:lnSpc>
                <a:spcPct val="150000"/>
              </a:lnSpc>
              <a:spcBef>
                <a:spcPct val="0"/>
              </a:spcBef>
              <a:spcAft>
                <a:spcPct val="0"/>
              </a:spcAft>
              <a:buClr>
                <a:schemeClr val="accent1"/>
              </a:buClr>
              <a:buChar char="•"/>
              <a:defRPr b="1">
                <a:solidFill>
                  <a:schemeClr val="bg2"/>
                </a:solidFill>
                <a:latin typeface="+mn-lt"/>
                <a:ea typeface="楷体_GB2312" pitchFamily="49" charset="-122"/>
              </a:defRPr>
            </a:lvl5pPr>
          </a:lstStyle>
          <a:p>
            <a:pPr marL="0" lvl="0" indent="0" eaLnBrk="1" fontAlgn="base" hangingPunct="1">
              <a:lnSpc>
                <a:spcPct val="200000"/>
              </a:lnSpc>
              <a:spcBef>
                <a:spcPct val="0"/>
              </a:spcBef>
              <a:buClrTx/>
              <a:buSzPct val="100000"/>
              <a:buNone/>
            </a:pPr>
            <a:r>
              <a:rPr lang="zh-CN" altLang="en-US" strike="noStrike" noProof="1" dirty="0">
                <a:solidFill>
                  <a:schemeClr val="tx1"/>
                </a:solidFill>
                <a:effectLst>
                  <a:outerShdw blurRad="38100" dist="19050" dir="2700000" algn="tl" rotWithShape="0">
                    <a:schemeClr val="dk1">
                      <a:alpha val="40000"/>
                    </a:schemeClr>
                  </a:outerShdw>
                </a:effectLst>
                <a:latin typeface="隶书" panose="02010509060101010101" pitchFamily="49" charset="-122"/>
                <a:ea typeface="+mn-ea"/>
                <a:cs typeface="+mn-cs"/>
              </a:rPr>
              <a:t>按误差的表示</a:t>
            </a:r>
            <a:r>
              <a:rPr lang="zh-CN" altLang="zh-CN" strike="noStrike" noProof="1" dirty="0">
                <a:solidFill>
                  <a:schemeClr val="tx1"/>
                </a:solidFill>
                <a:effectLst>
                  <a:outerShdw blurRad="38100" dist="19050" dir="2700000" algn="tl" rotWithShape="0">
                    <a:schemeClr val="dk1">
                      <a:alpha val="40000"/>
                    </a:schemeClr>
                  </a:outerShdw>
                </a:effectLst>
                <a:latin typeface="隶书" panose="02010509060101010101" pitchFamily="49" charset="-122"/>
                <a:ea typeface="+mn-ea"/>
                <a:cs typeface="+mn-cs"/>
              </a:rPr>
              <a:t>方法分类</a:t>
            </a:r>
            <a:r>
              <a:rPr lang="en-US" altLang="zh-CN" strike="noStrike" noProof="1" dirty="0">
                <a:solidFill>
                  <a:schemeClr val="tx1"/>
                </a:solidFill>
                <a:effectLst>
                  <a:outerShdw blurRad="38100" dist="19050" dir="2700000" algn="tl" rotWithShape="0">
                    <a:schemeClr val="dk1">
                      <a:alpha val="40000"/>
                    </a:schemeClr>
                  </a:outerShdw>
                </a:effectLst>
                <a:latin typeface="隶书" panose="02010509060101010101" pitchFamily="49" charset="-122"/>
                <a:ea typeface="+mn-ea"/>
                <a:cs typeface="+mn-cs"/>
              </a:rPr>
              <a:t>:</a:t>
            </a:r>
            <a:endParaRPr lang="en-US" altLang="zh-CN" strike="noStrike" noProof="1" dirty="0">
              <a:solidFill>
                <a:schemeClr val="tx1"/>
              </a:solidFill>
              <a:effectLst>
                <a:outerShdw blurRad="38100" dist="19050" dir="2700000" algn="tl" rotWithShape="0">
                  <a:schemeClr val="dk1">
                    <a:alpha val="40000"/>
                  </a:schemeClr>
                </a:outerShdw>
              </a:effectLst>
              <a:latin typeface="隶书" panose="02010509060101010101" pitchFamily="49" charset="-122"/>
            </a:endParaRPr>
          </a:p>
        </p:txBody>
      </p:sp>
      <p:sp>
        <p:nvSpPr>
          <p:cNvPr id="20" name="Rectangle 3"/>
          <p:cNvSpPr txBox="1">
            <a:spLocks noChangeArrowheads="1"/>
          </p:cNvSpPr>
          <p:nvPr/>
        </p:nvSpPr>
        <p:spPr bwMode="auto">
          <a:xfrm>
            <a:off x="827405" y="4509135"/>
            <a:ext cx="7693025" cy="2140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562" tIns="46038" rIns="182562" bIns="46038"/>
          <a:lstStyle>
            <a:lvl1pPr marL="342900" indent="-342900" algn="l" rtl="0" eaLnBrk="0" fontAlgn="base" hangingPunct="0">
              <a:lnSpc>
                <a:spcPct val="150000"/>
              </a:lnSpc>
              <a:spcBef>
                <a:spcPct val="50000"/>
              </a:spcBef>
              <a:spcAft>
                <a:spcPct val="0"/>
              </a:spcAft>
              <a:buClr>
                <a:schemeClr val="hlink"/>
              </a:buClr>
              <a:buSzPct val="70000"/>
              <a:buFont typeface="Wingdings" panose="05000000000000000000" pitchFamily="2" charset="2"/>
              <a:buChar char="u"/>
              <a:defRPr sz="2400" b="1">
                <a:solidFill>
                  <a:schemeClr val="bg2"/>
                </a:solidFill>
                <a:latin typeface="+mn-lt"/>
                <a:ea typeface="+mn-ea"/>
                <a:cs typeface="+mn-cs"/>
              </a:defRPr>
            </a:lvl1pPr>
            <a:lvl2pPr marL="742950" indent="-285750" algn="l" rtl="0" eaLnBrk="0" fontAlgn="base" hangingPunct="0">
              <a:lnSpc>
                <a:spcPct val="150000"/>
              </a:lnSpc>
              <a:spcBef>
                <a:spcPct val="50000"/>
              </a:spcBef>
              <a:spcAft>
                <a:spcPct val="0"/>
              </a:spcAft>
              <a:buClr>
                <a:srgbClr val="3333FF"/>
              </a:buClr>
              <a:buSzPct val="65000"/>
              <a:buFont typeface="Wingdings" panose="05000000000000000000" pitchFamily="2" charset="2"/>
              <a:buChar char="p"/>
              <a:defRPr sz="2000" b="1">
                <a:solidFill>
                  <a:schemeClr val="bg2"/>
                </a:solidFill>
                <a:latin typeface="+mn-lt"/>
                <a:ea typeface="+mn-ea"/>
              </a:defRPr>
            </a:lvl2pPr>
            <a:lvl3pPr marL="1143000" indent="-228600" algn="l" rtl="0" eaLnBrk="0" fontAlgn="base" hangingPunct="0">
              <a:lnSpc>
                <a:spcPct val="150000"/>
              </a:lnSpc>
              <a:spcBef>
                <a:spcPct val="50000"/>
              </a:spcBef>
              <a:spcAft>
                <a:spcPct val="0"/>
              </a:spcAft>
              <a:buClr>
                <a:srgbClr val="CC66FF"/>
              </a:buClr>
              <a:buSzPct val="60000"/>
              <a:buFont typeface="Wingdings" panose="05000000000000000000" pitchFamily="2" charset="2"/>
              <a:buBlip>
                <a:blip r:embed="rId5"/>
              </a:buBlip>
              <a:defRPr sz="2000" b="1">
                <a:solidFill>
                  <a:schemeClr val="bg2"/>
                </a:solidFill>
                <a:latin typeface="+mn-lt"/>
                <a:ea typeface="+mn-ea"/>
              </a:defRPr>
            </a:lvl3pPr>
            <a:lvl4pPr marL="1600200" indent="-228600" algn="l" rtl="0" eaLnBrk="0" fontAlgn="base" hangingPunct="0">
              <a:lnSpc>
                <a:spcPct val="150000"/>
              </a:lnSpc>
              <a:spcBef>
                <a:spcPct val="0"/>
              </a:spcBef>
              <a:spcAft>
                <a:spcPct val="0"/>
              </a:spcAft>
              <a:buClr>
                <a:schemeClr val="tx1"/>
              </a:buClr>
              <a:buChar char="–"/>
              <a:defRPr b="1">
                <a:solidFill>
                  <a:schemeClr val="bg2"/>
                </a:solidFill>
                <a:latin typeface="+mn-lt"/>
                <a:ea typeface="楷体_GB2312" pitchFamily="49" charset="-122"/>
              </a:defRPr>
            </a:lvl4pPr>
            <a:lvl5pPr marL="2057400" indent="-228600" algn="l" rtl="0" eaLnBrk="0" fontAlgn="base" hangingPunct="0">
              <a:lnSpc>
                <a:spcPct val="150000"/>
              </a:lnSpc>
              <a:spcBef>
                <a:spcPct val="0"/>
              </a:spcBef>
              <a:spcAft>
                <a:spcPct val="0"/>
              </a:spcAft>
              <a:buClr>
                <a:schemeClr val="accent1"/>
              </a:buClr>
              <a:buChar char="•"/>
              <a:defRPr b="1">
                <a:solidFill>
                  <a:schemeClr val="bg2"/>
                </a:solidFill>
                <a:latin typeface="+mn-lt"/>
                <a:ea typeface="楷体_GB2312" pitchFamily="49" charset="-122"/>
              </a:defRPr>
            </a:lvl5pPr>
            <a:lvl6pPr marL="2514600" indent="-228600" algn="l" rtl="0" fontAlgn="base">
              <a:lnSpc>
                <a:spcPct val="150000"/>
              </a:lnSpc>
              <a:spcBef>
                <a:spcPct val="0"/>
              </a:spcBef>
              <a:spcAft>
                <a:spcPct val="0"/>
              </a:spcAft>
              <a:buClr>
                <a:schemeClr val="accent1"/>
              </a:buClr>
              <a:buChar char="•"/>
              <a:defRPr b="1">
                <a:solidFill>
                  <a:schemeClr val="bg2"/>
                </a:solidFill>
                <a:latin typeface="+mn-lt"/>
                <a:ea typeface="楷体_GB2312" pitchFamily="49" charset="-122"/>
              </a:defRPr>
            </a:lvl6pPr>
            <a:lvl7pPr marL="2971800" indent="-228600" algn="l" rtl="0" fontAlgn="base">
              <a:lnSpc>
                <a:spcPct val="150000"/>
              </a:lnSpc>
              <a:spcBef>
                <a:spcPct val="0"/>
              </a:spcBef>
              <a:spcAft>
                <a:spcPct val="0"/>
              </a:spcAft>
              <a:buClr>
                <a:schemeClr val="accent1"/>
              </a:buClr>
              <a:buChar char="•"/>
              <a:defRPr b="1">
                <a:solidFill>
                  <a:schemeClr val="bg2"/>
                </a:solidFill>
                <a:latin typeface="+mn-lt"/>
                <a:ea typeface="楷体_GB2312" pitchFamily="49" charset="-122"/>
              </a:defRPr>
            </a:lvl7pPr>
            <a:lvl8pPr marL="3429000" indent="-228600" algn="l" rtl="0" fontAlgn="base">
              <a:lnSpc>
                <a:spcPct val="150000"/>
              </a:lnSpc>
              <a:spcBef>
                <a:spcPct val="0"/>
              </a:spcBef>
              <a:spcAft>
                <a:spcPct val="0"/>
              </a:spcAft>
              <a:buClr>
                <a:schemeClr val="accent1"/>
              </a:buClr>
              <a:buChar char="•"/>
              <a:defRPr b="1">
                <a:solidFill>
                  <a:schemeClr val="bg2"/>
                </a:solidFill>
                <a:latin typeface="+mn-lt"/>
                <a:ea typeface="楷体_GB2312" pitchFamily="49" charset="-122"/>
              </a:defRPr>
            </a:lvl8pPr>
            <a:lvl9pPr marL="3886200" indent="-228600" algn="l" rtl="0" fontAlgn="base">
              <a:lnSpc>
                <a:spcPct val="150000"/>
              </a:lnSpc>
              <a:spcBef>
                <a:spcPct val="0"/>
              </a:spcBef>
              <a:spcAft>
                <a:spcPct val="0"/>
              </a:spcAft>
              <a:buClr>
                <a:schemeClr val="accent1"/>
              </a:buClr>
              <a:buChar char="•"/>
              <a:defRPr b="1">
                <a:solidFill>
                  <a:schemeClr val="bg2"/>
                </a:solidFill>
                <a:latin typeface="+mn-lt"/>
                <a:ea typeface="楷体_GB2312" pitchFamily="49" charset="-122"/>
              </a:defRPr>
            </a:lvl9pPr>
          </a:lstStyle>
          <a:p>
            <a:pPr marL="342900" marR="0" lvl="0" indent="-342900" algn="l" defTabSz="914400" rtl="0" eaLnBrk="0" fontAlgn="base" latinLnBrk="0" hangingPunct="0">
              <a:lnSpc>
                <a:spcPct val="100000"/>
              </a:lnSpc>
              <a:spcBef>
                <a:spcPct val="50000"/>
              </a:spcBef>
              <a:spcAft>
                <a:spcPct val="0"/>
              </a:spcAft>
              <a:buClr>
                <a:schemeClr val="hlink"/>
              </a:buClr>
              <a:buSzPct val="70000"/>
              <a:buFont typeface="Wingdings" panose="05000000000000000000" pitchFamily="2" charset="2"/>
              <a:buChar char="u"/>
              <a:defRPr/>
            </a:pPr>
            <a:r>
              <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rPr>
              <a:t>  对于绝对误差，应注意下面几个特点：</a:t>
            </a:r>
            <a:endPar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endParaRPr>
          </a:p>
          <a:p>
            <a:pPr marL="742950" marR="0" lvl="1" indent="-285750" algn="l" defTabSz="914400" rtl="0" eaLnBrk="0" fontAlgn="base" latinLnBrk="0" hangingPunct="0">
              <a:lnSpc>
                <a:spcPct val="100000"/>
              </a:lnSpc>
              <a:spcBef>
                <a:spcPct val="50000"/>
              </a:spcBef>
              <a:spcAft>
                <a:spcPct val="0"/>
              </a:spcAft>
              <a:buClr>
                <a:srgbClr val="3333FF"/>
              </a:buClr>
              <a:buSzPct val="65000"/>
              <a:buFont typeface="Wingdings" panose="05000000000000000000" pitchFamily="2" charset="2"/>
              <a:buChar char="u"/>
              <a:defRPr/>
            </a:pPr>
            <a:r>
              <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rPr>
              <a:t>绝对误差是</a:t>
            </a:r>
            <a:r>
              <a:rPr kumimoji="0" lang="zh-CN" altLang="en-US" sz="2000" b="1" i="0" u="none" strike="noStrike" kern="0" cap="none" spc="0" normalizeH="0" baseline="0" noProof="0" dirty="0" smtClean="0">
                <a:ln>
                  <a:noFill/>
                </a:ln>
                <a:solidFill>
                  <a:srgbClr val="FF0000"/>
                </a:solidFill>
                <a:effectLst/>
                <a:uLnTx/>
                <a:uFillTx/>
                <a:latin typeface="+mn-lt"/>
                <a:ea typeface="楷体_GB2312" pitchFamily="49" charset="-122"/>
                <a:cs typeface="+mn-cs"/>
              </a:rPr>
              <a:t>有单位的量</a:t>
            </a:r>
            <a:r>
              <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rPr>
              <a:t>，其单位与测定值和实际值相同。</a:t>
            </a:r>
            <a:endPar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endParaRPr>
          </a:p>
          <a:p>
            <a:pPr marL="742950" marR="0" lvl="1" indent="-285750" algn="l" defTabSz="914400" rtl="0" eaLnBrk="0" fontAlgn="base" latinLnBrk="0" hangingPunct="0">
              <a:lnSpc>
                <a:spcPct val="100000"/>
              </a:lnSpc>
              <a:spcBef>
                <a:spcPct val="50000"/>
              </a:spcBef>
              <a:spcAft>
                <a:spcPct val="0"/>
              </a:spcAft>
              <a:buClr>
                <a:srgbClr val="3333FF"/>
              </a:buClr>
              <a:buSzPct val="65000"/>
              <a:buFont typeface="Wingdings" panose="05000000000000000000" pitchFamily="2" charset="2"/>
              <a:buChar char="u"/>
              <a:defRPr/>
            </a:pPr>
            <a:r>
              <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rPr>
              <a:t>绝对误差是</a:t>
            </a:r>
            <a:r>
              <a:rPr kumimoji="0" lang="zh-CN" altLang="en-US" sz="2000" b="1" i="0" u="none" strike="noStrike" kern="0" cap="none" spc="0" normalizeH="0" baseline="0" noProof="0" dirty="0" smtClean="0">
                <a:ln>
                  <a:noFill/>
                </a:ln>
                <a:solidFill>
                  <a:srgbClr val="FF0000"/>
                </a:solidFill>
                <a:effectLst/>
                <a:uLnTx/>
                <a:uFillTx/>
                <a:latin typeface="+mn-lt"/>
                <a:ea typeface="楷体_GB2312" pitchFamily="49" charset="-122"/>
                <a:cs typeface="+mn-cs"/>
              </a:rPr>
              <a:t>有符号的量</a:t>
            </a:r>
            <a:r>
              <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rPr>
              <a:t>，其符号表示出测定值与实际值的大小关系。</a:t>
            </a:r>
            <a:endPar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endParaRPr>
          </a:p>
          <a:p>
            <a:pPr marL="742950" marR="0" lvl="1" indent="-285750" algn="l" defTabSz="914400" rtl="0" eaLnBrk="0" fontAlgn="base" latinLnBrk="0" hangingPunct="0">
              <a:lnSpc>
                <a:spcPct val="100000"/>
              </a:lnSpc>
              <a:spcBef>
                <a:spcPct val="50000"/>
              </a:spcBef>
              <a:spcAft>
                <a:spcPct val="0"/>
              </a:spcAft>
              <a:buClr>
                <a:srgbClr val="3333FF"/>
              </a:buClr>
              <a:buSzPct val="65000"/>
              <a:buFont typeface="Wingdings" panose="05000000000000000000" pitchFamily="2" charset="2"/>
              <a:buChar char="u"/>
              <a:defRPr/>
            </a:pPr>
            <a:r>
              <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rPr>
              <a:t>测定值与被测量实际值之间的</a:t>
            </a:r>
            <a:r>
              <a:rPr kumimoji="0" lang="zh-CN" altLang="en-US" sz="2000" b="1" i="0" u="none" strike="noStrike" kern="0" cap="none" spc="0" normalizeH="0" baseline="0" noProof="0" dirty="0" smtClean="0">
                <a:ln>
                  <a:noFill/>
                </a:ln>
                <a:solidFill>
                  <a:srgbClr val="FF0000"/>
                </a:solidFill>
                <a:effectLst/>
                <a:uLnTx/>
                <a:uFillTx/>
                <a:latin typeface="+mn-lt"/>
                <a:ea typeface="楷体_GB2312" pitchFamily="49" charset="-122"/>
                <a:cs typeface="+mn-cs"/>
              </a:rPr>
              <a:t>偏离程度和方向</a:t>
            </a:r>
            <a:r>
              <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rPr>
              <a:t>通过绝对误差来体现。</a:t>
            </a:r>
            <a:endParaRPr kumimoji="0" lang="zh-CN" altLang="en-US" sz="2000" b="1" i="0" u="none" strike="noStrike" kern="0" cap="none" spc="0" normalizeH="0" baseline="0" noProof="0" dirty="0" smtClean="0">
              <a:ln>
                <a:noFill/>
              </a:ln>
              <a:solidFill>
                <a:schemeClr val="tx1"/>
              </a:solidFill>
              <a:effectLst/>
              <a:uLnTx/>
              <a:uFillTx/>
              <a:latin typeface="+mn-lt"/>
              <a:ea typeface="楷体_GB2312" pitchFamily="49" charset="-122"/>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71683"/>
                                        </p:tgtEl>
                                        <p:attrNameLst>
                                          <p:attrName>style.visibility</p:attrName>
                                        </p:attrNameLst>
                                      </p:cBhvr>
                                      <p:to>
                                        <p:strVal val="visible"/>
                                      </p:to>
                                    </p:set>
                                    <p:set>
                                      <p:cBhvr>
                                        <p:cTn id="7" dur="455" fill="hold">
                                          <p:stCondLst>
                                            <p:cond delay="0"/>
                                          </p:stCondLst>
                                        </p:cTn>
                                        <p:tgtEl>
                                          <p:spTgt spid="71683"/>
                                        </p:tgtEl>
                                        <p:attrNameLst>
                                          <p:attrName>style.rotation</p:attrName>
                                        </p:attrNameLst>
                                      </p:cBhvr>
                                      <p:to>
                                        <p:strVal val="-45.0"/>
                                      </p:to>
                                    </p:set>
                                    <p:anim calcmode="lin" valueType="num">
                                      <p:cBhvr>
                                        <p:cTn id="8" dur="455" fill="hold">
                                          <p:stCondLst>
                                            <p:cond delay="455"/>
                                          </p:stCondLst>
                                        </p:cTn>
                                        <p:tgtEl>
                                          <p:spTgt spid="71683"/>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9" dur="455" fill="hold">
                                          <p:stCondLst>
                                            <p:cond delay="0"/>
                                          </p:stCondLst>
                                        </p:cTn>
                                        <p:tgtEl>
                                          <p:spTgt spid="7168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7168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71683"/>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1691"/>
                                        </p:tgtEl>
                                        <p:attrNameLst>
                                          <p:attrName>style.visibility</p:attrName>
                                        </p:attrNameLst>
                                      </p:cBhvr>
                                      <p:to>
                                        <p:strVal val="visible"/>
                                      </p:to>
                                    </p:set>
                                    <p:anim calcmode="lin" valueType="num">
                                      <p:cBhvr>
                                        <p:cTn id="16" dur="2000" fill="hold"/>
                                        <p:tgtEl>
                                          <p:spTgt spid="71691"/>
                                        </p:tgtEl>
                                        <p:attrNameLst>
                                          <p:attrName>ppt_x</p:attrName>
                                        </p:attrNameLst>
                                      </p:cBhvr>
                                      <p:tavLst>
                                        <p:tav tm="0">
                                          <p:val>
                                            <p:strVal val="0-#ppt_w/2"/>
                                          </p:val>
                                        </p:tav>
                                        <p:tav tm="100000">
                                          <p:val>
                                            <p:strVal val="#ppt_x"/>
                                          </p:val>
                                        </p:tav>
                                      </p:tavLst>
                                    </p:anim>
                                    <p:anim calcmode="lin" valueType="num">
                                      <p:cBhvr>
                                        <p:cTn id="17" dur="2000" fill="hold"/>
                                        <p:tgtEl>
                                          <p:spTgt spid="71691"/>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71689"/>
                                        </p:tgtEl>
                                        <p:attrNameLst>
                                          <p:attrName>style.visibility</p:attrName>
                                        </p:attrNameLst>
                                      </p:cBhvr>
                                      <p:to>
                                        <p:strVal val="visible"/>
                                      </p:to>
                                    </p:set>
                                    <p:anim calcmode="lin" valueType="num">
                                      <p:cBhvr>
                                        <p:cTn id="22" dur="2000" fill="hold"/>
                                        <p:tgtEl>
                                          <p:spTgt spid="71689"/>
                                        </p:tgtEl>
                                        <p:attrNameLst>
                                          <p:attrName>ppt_x</p:attrName>
                                        </p:attrNameLst>
                                      </p:cBhvr>
                                      <p:tavLst>
                                        <p:tav tm="0">
                                          <p:val>
                                            <p:strVal val="1+#ppt_w/2"/>
                                          </p:val>
                                        </p:tav>
                                        <p:tav tm="100000">
                                          <p:val>
                                            <p:strVal val="#ppt_x"/>
                                          </p:val>
                                        </p:tav>
                                      </p:tavLst>
                                    </p:anim>
                                    <p:anim calcmode="lin" valueType="num">
                                      <p:cBhvr>
                                        <p:cTn id="23" dur="2000" fill="hold"/>
                                        <p:tgtEl>
                                          <p:spTgt spid="7168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71692"/>
                                        </p:tgtEl>
                                        <p:attrNameLst>
                                          <p:attrName>style.visibility</p:attrName>
                                        </p:attrNameLst>
                                      </p:cBhvr>
                                      <p:to>
                                        <p:strVal val="visible"/>
                                      </p:to>
                                    </p:set>
                                    <p:anim calcmode="lin" valueType="num">
                                      <p:cBhvr>
                                        <p:cTn id="28" dur="2000" fill="hold"/>
                                        <p:tgtEl>
                                          <p:spTgt spid="71692"/>
                                        </p:tgtEl>
                                        <p:attrNameLst>
                                          <p:attrName>ppt_x</p:attrName>
                                        </p:attrNameLst>
                                      </p:cBhvr>
                                      <p:tavLst>
                                        <p:tav tm="0">
                                          <p:val>
                                            <p:strVal val="0-#ppt_w/2"/>
                                          </p:val>
                                        </p:tav>
                                        <p:tav tm="100000">
                                          <p:val>
                                            <p:strVal val="#ppt_x"/>
                                          </p:val>
                                        </p:tav>
                                      </p:tavLst>
                                    </p:anim>
                                    <p:anim calcmode="lin" valueType="num">
                                      <p:cBhvr>
                                        <p:cTn id="29" dur="2000" fill="hold"/>
                                        <p:tgtEl>
                                          <p:spTgt spid="7169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71693"/>
                                        </p:tgtEl>
                                        <p:attrNameLst>
                                          <p:attrName>style.visibility</p:attrName>
                                        </p:attrNameLst>
                                      </p:cBhvr>
                                      <p:to>
                                        <p:strVal val="visible"/>
                                      </p:to>
                                    </p:set>
                                    <p:anim calcmode="lin" valueType="num">
                                      <p:cBhvr>
                                        <p:cTn id="34" dur="2000" fill="hold"/>
                                        <p:tgtEl>
                                          <p:spTgt spid="71693"/>
                                        </p:tgtEl>
                                        <p:attrNameLst>
                                          <p:attrName>ppt_x</p:attrName>
                                        </p:attrNameLst>
                                      </p:cBhvr>
                                      <p:tavLst>
                                        <p:tav tm="0">
                                          <p:val>
                                            <p:strVal val="1+#ppt_w/2"/>
                                          </p:val>
                                        </p:tav>
                                        <p:tav tm="100000">
                                          <p:val>
                                            <p:strVal val="#ppt_x"/>
                                          </p:val>
                                        </p:tav>
                                      </p:tavLst>
                                    </p:anim>
                                    <p:anim calcmode="lin" valueType="num">
                                      <p:cBhvr>
                                        <p:cTn id="35" dur="2000" fill="hold"/>
                                        <p:tgtEl>
                                          <p:spTgt spid="71693"/>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20">
                                            <p:txEl>
                                              <p:charRg st="20" end="46"/>
                                            </p:txEl>
                                          </p:spTgt>
                                        </p:tgtEl>
                                        <p:attrNameLst>
                                          <p:attrName>style.visibility</p:attrName>
                                        </p:attrNameLst>
                                      </p:cBhvr>
                                      <p:to>
                                        <p:strVal val="visible"/>
                                      </p:to>
                                    </p:set>
                                    <p:animEffect transition="in" filter="fade">
                                      <p:cBhvr>
                                        <p:cTn id="40" dur="1000"/>
                                        <p:tgtEl>
                                          <p:spTgt spid="20">
                                            <p:txEl>
                                              <p:charRg st="20" end="46"/>
                                            </p:txEl>
                                          </p:spTgt>
                                        </p:tgtEl>
                                      </p:cBhvr>
                                    </p:animEffect>
                                    <p:anim calcmode="lin" valueType="num">
                                      <p:cBhvr>
                                        <p:cTn id="41" dur="1000" fill="hold"/>
                                        <p:tgtEl>
                                          <p:spTgt spid="20">
                                            <p:txEl>
                                              <p:charRg st="20" end="46"/>
                                            </p:txEl>
                                          </p:spTgt>
                                        </p:tgtEl>
                                        <p:attrNameLst>
                                          <p:attrName>ppt_x</p:attrName>
                                        </p:attrNameLst>
                                      </p:cBhvr>
                                      <p:tavLst>
                                        <p:tav tm="0">
                                          <p:val>
                                            <p:strVal val="#ppt_x"/>
                                          </p:val>
                                        </p:tav>
                                        <p:tav tm="100000">
                                          <p:val>
                                            <p:strVal val="#ppt_x"/>
                                          </p:val>
                                        </p:tav>
                                      </p:tavLst>
                                    </p:anim>
                                    <p:anim calcmode="lin" valueType="num">
                                      <p:cBhvr>
                                        <p:cTn id="42" dur="1000" fill="hold"/>
                                        <p:tgtEl>
                                          <p:spTgt spid="20">
                                            <p:txEl>
                                              <p:charRg st="20" end="46"/>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20">
                                            <p:txEl>
                                              <p:charRg st="46" end="77"/>
                                            </p:txEl>
                                          </p:spTgt>
                                        </p:tgtEl>
                                        <p:attrNameLst>
                                          <p:attrName>style.visibility</p:attrName>
                                        </p:attrNameLst>
                                      </p:cBhvr>
                                      <p:to>
                                        <p:strVal val="visible"/>
                                      </p:to>
                                    </p:set>
                                    <p:animEffect transition="in" filter="fade">
                                      <p:cBhvr>
                                        <p:cTn id="47" dur="1000"/>
                                        <p:tgtEl>
                                          <p:spTgt spid="20">
                                            <p:txEl>
                                              <p:charRg st="46" end="77"/>
                                            </p:txEl>
                                          </p:spTgt>
                                        </p:tgtEl>
                                      </p:cBhvr>
                                    </p:animEffect>
                                    <p:anim calcmode="lin" valueType="num">
                                      <p:cBhvr>
                                        <p:cTn id="48" dur="1000" fill="hold"/>
                                        <p:tgtEl>
                                          <p:spTgt spid="20">
                                            <p:txEl>
                                              <p:charRg st="46" end="77"/>
                                            </p:txEl>
                                          </p:spTgt>
                                        </p:tgtEl>
                                        <p:attrNameLst>
                                          <p:attrName>ppt_x</p:attrName>
                                        </p:attrNameLst>
                                      </p:cBhvr>
                                      <p:tavLst>
                                        <p:tav tm="0">
                                          <p:val>
                                            <p:strVal val="#ppt_x"/>
                                          </p:val>
                                        </p:tav>
                                        <p:tav tm="100000">
                                          <p:val>
                                            <p:strVal val="#ppt_x"/>
                                          </p:val>
                                        </p:tav>
                                      </p:tavLst>
                                    </p:anim>
                                    <p:anim calcmode="lin" valueType="num">
                                      <p:cBhvr>
                                        <p:cTn id="49" dur="1000" fill="hold"/>
                                        <p:tgtEl>
                                          <p:spTgt spid="20">
                                            <p:txEl>
                                              <p:charRg st="46" end="77"/>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20">
                                            <p:txEl>
                                              <p:charRg st="77" end="108"/>
                                            </p:txEl>
                                          </p:spTgt>
                                        </p:tgtEl>
                                        <p:attrNameLst>
                                          <p:attrName>style.visibility</p:attrName>
                                        </p:attrNameLst>
                                      </p:cBhvr>
                                      <p:to>
                                        <p:strVal val="visible"/>
                                      </p:to>
                                    </p:set>
                                    <p:animEffect transition="in" filter="fade">
                                      <p:cBhvr>
                                        <p:cTn id="54" dur="1000"/>
                                        <p:tgtEl>
                                          <p:spTgt spid="20">
                                            <p:txEl>
                                              <p:charRg st="77" end="108"/>
                                            </p:txEl>
                                          </p:spTgt>
                                        </p:tgtEl>
                                      </p:cBhvr>
                                    </p:animEffect>
                                    <p:anim calcmode="lin" valueType="num">
                                      <p:cBhvr>
                                        <p:cTn id="55" dur="1000" fill="hold"/>
                                        <p:tgtEl>
                                          <p:spTgt spid="20">
                                            <p:txEl>
                                              <p:charRg st="77" end="108"/>
                                            </p:txEl>
                                          </p:spTgt>
                                        </p:tgtEl>
                                        <p:attrNameLst>
                                          <p:attrName>ppt_x</p:attrName>
                                        </p:attrNameLst>
                                      </p:cBhvr>
                                      <p:tavLst>
                                        <p:tav tm="0">
                                          <p:val>
                                            <p:strVal val="#ppt_x"/>
                                          </p:val>
                                        </p:tav>
                                        <p:tav tm="100000">
                                          <p:val>
                                            <p:strVal val="#ppt_x"/>
                                          </p:val>
                                        </p:tav>
                                      </p:tavLst>
                                    </p:anim>
                                    <p:anim calcmode="lin" valueType="num">
                                      <p:cBhvr>
                                        <p:cTn id="56" dur="1000" fill="hold"/>
                                        <p:tgtEl>
                                          <p:spTgt spid="20">
                                            <p:txEl>
                                              <p:charRg st="77" end="10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P spid="71691" grpId="0"/>
      <p:bldP spid="7169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90525" y="1622425"/>
            <a:ext cx="1096963" cy="4603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j-lt"/>
                <a:ea typeface="+mj-ea"/>
                <a:cs typeface="+mj-cs"/>
              </a:rPr>
              <a:t>案例：</a:t>
            </a:r>
            <a:endParaRPr kumimoji="0" lang="zh-CN" altLang="en-US" sz="2400" b="0" i="0" u="none" strike="noStrike" kern="1200" cap="none" spc="0" normalizeH="0" baseline="0" noProof="0" dirty="0">
              <a:ln>
                <a:noFill/>
              </a:ln>
              <a:solidFill>
                <a:schemeClr val="tx1"/>
              </a:solidFill>
              <a:effectLst/>
              <a:uLnTx/>
              <a:uFillTx/>
              <a:latin typeface="+mj-lt"/>
              <a:ea typeface="+mj-ea"/>
              <a:cs typeface="+mj-cs"/>
            </a:endParaRPr>
          </a:p>
        </p:txBody>
      </p:sp>
      <p:sp>
        <p:nvSpPr>
          <p:cNvPr id="14" name="Text Box 2055"/>
          <p:cNvSpPr txBox="1"/>
          <p:nvPr/>
        </p:nvSpPr>
        <p:spPr>
          <a:xfrm>
            <a:off x="762000" y="2900363"/>
            <a:ext cx="7848600" cy="1844675"/>
          </a:xfrm>
          <a:prstGeom prst="rect">
            <a:avLst/>
          </a:prstGeom>
          <a:solidFill>
            <a:srgbClr val="D5EFFF"/>
          </a:solidFill>
          <a:ln w="9525">
            <a:noFill/>
          </a:ln>
        </p:spPr>
        <p:txBody>
          <a:bodyPr anchor="t" anchorCtr="0">
            <a:spAutoFit/>
          </a:bodyPr>
          <a:p>
            <a:pPr>
              <a:lnSpc>
                <a:spcPct val="150000"/>
              </a:lnSpc>
              <a:spcBef>
                <a:spcPct val="50000"/>
              </a:spcBef>
              <a:buSzTx/>
            </a:pPr>
            <a:r>
              <a:rPr lang="en-US" altLang="zh-CN" dirty="0">
                <a:latin typeface="Palace Script MT" panose="030303020206070C0B05" pitchFamily="66" charset="0"/>
                <a:ea typeface="黑体" panose="02010609060101010101" pitchFamily="49" charset="-122"/>
              </a:rPr>
              <a:t>             </a:t>
            </a:r>
            <a:r>
              <a:rPr lang="zh-CN" altLang="en-US" sz="2400" dirty="0">
                <a:latin typeface="宋体" panose="02010600030101010101" pitchFamily="2" charset="-122"/>
                <a:ea typeface="宋体" panose="02010600030101010101" pitchFamily="2" charset="-122"/>
              </a:rPr>
              <a:t>某采购员分别在三家商店购买</a:t>
            </a:r>
            <a:r>
              <a:rPr lang="en-US" altLang="zh-CN" sz="2400" u="sng" dirty="0">
                <a:latin typeface="宋体" panose="02010600030101010101" pitchFamily="2" charset="-122"/>
                <a:ea typeface="宋体" panose="02010600030101010101" pitchFamily="2" charset="-122"/>
              </a:rPr>
              <a:t>100kg</a:t>
            </a:r>
            <a:r>
              <a:rPr lang="zh-CN" altLang="en-US" sz="2400" dirty="0">
                <a:latin typeface="宋体" panose="02010600030101010101" pitchFamily="2" charset="-122"/>
                <a:ea typeface="宋体" panose="02010600030101010101" pitchFamily="2" charset="-122"/>
              </a:rPr>
              <a:t>大米、</a:t>
            </a:r>
            <a:r>
              <a:rPr lang="en-US" altLang="zh-CN" sz="2400" u="sng" dirty="0">
                <a:latin typeface="宋体" panose="02010600030101010101" pitchFamily="2" charset="-122"/>
                <a:ea typeface="宋体" panose="02010600030101010101" pitchFamily="2" charset="-122"/>
              </a:rPr>
              <a:t>10kg</a:t>
            </a:r>
            <a:r>
              <a:rPr lang="zh-CN" altLang="en-US" sz="2400" dirty="0">
                <a:latin typeface="宋体" panose="02010600030101010101" pitchFamily="2" charset="-122"/>
                <a:ea typeface="宋体" panose="02010600030101010101" pitchFamily="2" charset="-122"/>
              </a:rPr>
              <a:t>苹果、</a:t>
            </a:r>
            <a:r>
              <a:rPr lang="en-US" altLang="zh-CN" sz="2400" u="sng" dirty="0">
                <a:latin typeface="宋体" panose="02010600030101010101" pitchFamily="2" charset="-122"/>
                <a:ea typeface="宋体" panose="02010600030101010101" pitchFamily="2" charset="-122"/>
              </a:rPr>
              <a:t>1kg</a:t>
            </a:r>
            <a:r>
              <a:rPr lang="zh-CN" altLang="en-US" sz="2400" dirty="0">
                <a:latin typeface="宋体" panose="02010600030101010101" pitchFamily="2" charset="-122"/>
                <a:ea typeface="宋体" panose="02010600030101010101" pitchFamily="2" charset="-122"/>
              </a:rPr>
              <a:t>巧克力，发现均缺少约</a:t>
            </a:r>
            <a:r>
              <a:rPr lang="en-US" altLang="zh-CN" sz="2400" dirty="0">
                <a:latin typeface="宋体" panose="02010600030101010101" pitchFamily="2" charset="-122"/>
                <a:ea typeface="宋体" panose="02010600030101010101" pitchFamily="2" charset="-122"/>
              </a:rPr>
              <a:t>0.5kg</a:t>
            </a:r>
            <a:r>
              <a:rPr lang="zh-CN" altLang="en-US" sz="2400" dirty="0">
                <a:latin typeface="宋体" panose="02010600030101010101" pitchFamily="2" charset="-122"/>
                <a:ea typeface="宋体" panose="02010600030101010101" pitchFamily="2" charset="-122"/>
              </a:rPr>
              <a:t>，但该采购员对卖巧克力的商店意见最大，是何原因？</a:t>
            </a:r>
            <a:r>
              <a:rPr lang="zh-CN" altLang="en-US" sz="2800" dirty="0">
                <a:solidFill>
                  <a:srgbClr val="CC66FF"/>
                </a:solidFill>
                <a:latin typeface="宋体" panose="02010600030101010101" pitchFamily="2" charset="-122"/>
                <a:ea typeface="宋体" panose="02010600030101010101" pitchFamily="2" charset="-122"/>
              </a:rPr>
              <a:t> </a:t>
            </a:r>
            <a:endParaRPr lang="zh-CN" altLang="en-US" sz="2800" dirty="0">
              <a:solidFill>
                <a:srgbClr val="CC66FF"/>
              </a:solidFill>
              <a:latin typeface="宋体" panose="02010600030101010101" pitchFamily="2" charset="-122"/>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300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4" name="Text Box 4"/>
          <p:cNvSpPr txBox="1"/>
          <p:nvPr/>
        </p:nvSpPr>
        <p:spPr>
          <a:xfrm>
            <a:off x="827088" y="1879600"/>
            <a:ext cx="7627937" cy="460375"/>
          </a:xfrm>
          <a:prstGeom prst="rect">
            <a:avLst/>
          </a:prstGeom>
          <a:noFill/>
          <a:ln w="9525">
            <a:noFill/>
          </a:ln>
        </p:spPr>
        <p:txBody>
          <a:bodyPr anchor="t" anchorCtr="0">
            <a:spAutoFit/>
          </a:bodyPr>
          <a:p>
            <a:pPr>
              <a:spcBef>
                <a:spcPct val="50000"/>
              </a:spcBef>
              <a:buSzPct val="100000"/>
            </a:pPr>
            <a:r>
              <a:rPr lang="zh-CN" altLang="en-US" sz="2400" dirty="0">
                <a:solidFill>
                  <a:srgbClr val="CC3300"/>
                </a:solidFill>
                <a:latin typeface="Constantia" panose="02030602050306030303" pitchFamily="18" charset="0"/>
                <a:ea typeface="楷体_GB2312" pitchFamily="49" charset="-122"/>
              </a:rPr>
              <a:t>(2)</a:t>
            </a:r>
            <a:r>
              <a:rPr lang="zh-CN" altLang="en-US" sz="2400" dirty="0">
                <a:solidFill>
                  <a:schemeClr val="bg2"/>
                </a:solidFill>
                <a:latin typeface="Constantia" panose="02030602050306030303" pitchFamily="18" charset="0"/>
                <a:ea typeface="楷体_GB2312" pitchFamily="49" charset="-122"/>
              </a:rPr>
              <a:t> </a:t>
            </a:r>
            <a:r>
              <a:rPr lang="zh-CN" altLang="en-US" sz="2400" dirty="0">
                <a:solidFill>
                  <a:srgbClr val="CC3300"/>
                </a:solidFill>
                <a:latin typeface="Constantia" panose="02030602050306030303" pitchFamily="18" charset="0"/>
                <a:ea typeface="楷体_GB2312" pitchFamily="49" charset="-122"/>
              </a:rPr>
              <a:t> 相对误差</a:t>
            </a:r>
            <a:endParaRPr lang="zh-CN" altLang="en-US" sz="2400" dirty="0">
              <a:solidFill>
                <a:srgbClr val="0000CC"/>
              </a:solidFill>
              <a:latin typeface="Constantia" panose="02030602050306030303" pitchFamily="18" charset="0"/>
              <a:ea typeface="楷体_GB2312" pitchFamily="49" charset="-122"/>
            </a:endParaRPr>
          </a:p>
        </p:txBody>
      </p:sp>
      <p:sp>
        <p:nvSpPr>
          <p:cNvPr id="26" name="Rectangle 3"/>
          <p:cNvSpPr txBox="1">
            <a:spLocks noChangeArrowheads="1"/>
          </p:cNvSpPr>
          <p:nvPr/>
        </p:nvSpPr>
        <p:spPr bwMode="auto">
          <a:xfrm>
            <a:off x="606425" y="2197100"/>
            <a:ext cx="7848600" cy="2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562" tIns="46038" rIns="182562" bIns="46038"/>
          <a:lstStyle>
            <a:lvl1pPr marL="342900" indent="-342900" algn="l" rtl="0" eaLnBrk="0" fontAlgn="base" hangingPunct="0">
              <a:lnSpc>
                <a:spcPct val="150000"/>
              </a:lnSpc>
              <a:spcBef>
                <a:spcPct val="50000"/>
              </a:spcBef>
              <a:spcAft>
                <a:spcPct val="0"/>
              </a:spcAft>
              <a:buClr>
                <a:schemeClr val="hlink"/>
              </a:buClr>
              <a:buSzPct val="70000"/>
              <a:buFont typeface="Wingdings" panose="05000000000000000000" pitchFamily="2" charset="2"/>
              <a:buChar char="u"/>
              <a:defRPr sz="2400" b="1">
                <a:solidFill>
                  <a:schemeClr val="bg2"/>
                </a:solidFill>
                <a:latin typeface="+mn-lt"/>
                <a:ea typeface="+mn-ea"/>
                <a:cs typeface="+mn-cs"/>
              </a:defRPr>
            </a:lvl1pPr>
            <a:lvl2pPr marL="742950" indent="-285750" algn="l" rtl="0" eaLnBrk="0" fontAlgn="base" hangingPunct="0">
              <a:lnSpc>
                <a:spcPct val="150000"/>
              </a:lnSpc>
              <a:spcBef>
                <a:spcPct val="50000"/>
              </a:spcBef>
              <a:spcAft>
                <a:spcPct val="0"/>
              </a:spcAft>
              <a:buClr>
                <a:srgbClr val="3333FF"/>
              </a:buClr>
              <a:buSzPct val="65000"/>
              <a:buFont typeface="Wingdings" panose="05000000000000000000" pitchFamily="2" charset="2"/>
              <a:buChar char="p"/>
              <a:defRPr sz="2000" b="1">
                <a:solidFill>
                  <a:schemeClr val="bg2"/>
                </a:solidFill>
                <a:latin typeface="+mn-lt"/>
                <a:ea typeface="+mn-ea"/>
              </a:defRPr>
            </a:lvl2pPr>
            <a:lvl3pPr marL="1143000" indent="-228600" algn="l" rtl="0" eaLnBrk="0" fontAlgn="base" hangingPunct="0">
              <a:lnSpc>
                <a:spcPct val="150000"/>
              </a:lnSpc>
              <a:spcBef>
                <a:spcPct val="50000"/>
              </a:spcBef>
              <a:spcAft>
                <a:spcPct val="0"/>
              </a:spcAft>
              <a:buClr>
                <a:srgbClr val="CC66FF"/>
              </a:buClr>
              <a:buSzPct val="60000"/>
              <a:buFont typeface="Wingdings" panose="05000000000000000000" pitchFamily="2" charset="2"/>
              <a:buBlip>
                <a:blip r:embed="rId1"/>
              </a:buBlip>
              <a:defRPr sz="2000" b="1">
                <a:solidFill>
                  <a:schemeClr val="bg2"/>
                </a:solidFill>
                <a:latin typeface="+mn-lt"/>
                <a:ea typeface="+mn-ea"/>
              </a:defRPr>
            </a:lvl3pPr>
            <a:lvl4pPr marL="1600200" indent="-228600" algn="l" rtl="0" eaLnBrk="0" fontAlgn="base" hangingPunct="0">
              <a:lnSpc>
                <a:spcPct val="150000"/>
              </a:lnSpc>
              <a:spcBef>
                <a:spcPct val="0"/>
              </a:spcBef>
              <a:spcAft>
                <a:spcPct val="0"/>
              </a:spcAft>
              <a:buClr>
                <a:schemeClr val="tx1"/>
              </a:buClr>
              <a:buChar char="–"/>
              <a:defRPr b="1">
                <a:solidFill>
                  <a:schemeClr val="bg2"/>
                </a:solidFill>
                <a:latin typeface="+mn-lt"/>
                <a:ea typeface="楷体_GB2312" pitchFamily="49" charset="-122"/>
              </a:defRPr>
            </a:lvl4pPr>
            <a:lvl5pPr marL="2057400" indent="-228600" algn="l" rtl="0" eaLnBrk="0" fontAlgn="base" hangingPunct="0">
              <a:lnSpc>
                <a:spcPct val="150000"/>
              </a:lnSpc>
              <a:spcBef>
                <a:spcPct val="0"/>
              </a:spcBef>
              <a:spcAft>
                <a:spcPct val="0"/>
              </a:spcAft>
              <a:buClr>
                <a:schemeClr val="accent1"/>
              </a:buClr>
              <a:buChar char="•"/>
              <a:defRPr b="1">
                <a:solidFill>
                  <a:schemeClr val="bg2"/>
                </a:solidFill>
                <a:latin typeface="+mn-lt"/>
                <a:ea typeface="楷体_GB2312" pitchFamily="49" charset="-122"/>
              </a:defRPr>
            </a:lvl5pPr>
            <a:lvl6pPr marL="2514600" indent="-228600" algn="l" rtl="0" fontAlgn="base">
              <a:lnSpc>
                <a:spcPct val="150000"/>
              </a:lnSpc>
              <a:spcBef>
                <a:spcPct val="0"/>
              </a:spcBef>
              <a:spcAft>
                <a:spcPct val="0"/>
              </a:spcAft>
              <a:buClr>
                <a:schemeClr val="accent1"/>
              </a:buClr>
              <a:buChar char="•"/>
              <a:defRPr b="1">
                <a:solidFill>
                  <a:schemeClr val="bg2"/>
                </a:solidFill>
                <a:latin typeface="+mn-lt"/>
                <a:ea typeface="楷体_GB2312" pitchFamily="49" charset="-122"/>
              </a:defRPr>
            </a:lvl6pPr>
            <a:lvl7pPr marL="2971800" indent="-228600" algn="l" rtl="0" fontAlgn="base">
              <a:lnSpc>
                <a:spcPct val="150000"/>
              </a:lnSpc>
              <a:spcBef>
                <a:spcPct val="0"/>
              </a:spcBef>
              <a:spcAft>
                <a:spcPct val="0"/>
              </a:spcAft>
              <a:buClr>
                <a:schemeClr val="accent1"/>
              </a:buClr>
              <a:buChar char="•"/>
              <a:defRPr b="1">
                <a:solidFill>
                  <a:schemeClr val="bg2"/>
                </a:solidFill>
                <a:latin typeface="+mn-lt"/>
                <a:ea typeface="楷体_GB2312" pitchFamily="49" charset="-122"/>
              </a:defRPr>
            </a:lvl7pPr>
            <a:lvl8pPr marL="3429000" indent="-228600" algn="l" rtl="0" fontAlgn="base">
              <a:lnSpc>
                <a:spcPct val="150000"/>
              </a:lnSpc>
              <a:spcBef>
                <a:spcPct val="0"/>
              </a:spcBef>
              <a:spcAft>
                <a:spcPct val="0"/>
              </a:spcAft>
              <a:buClr>
                <a:schemeClr val="accent1"/>
              </a:buClr>
              <a:buChar char="•"/>
              <a:defRPr b="1">
                <a:solidFill>
                  <a:schemeClr val="bg2"/>
                </a:solidFill>
                <a:latin typeface="+mn-lt"/>
                <a:ea typeface="楷体_GB2312" pitchFamily="49" charset="-122"/>
              </a:defRPr>
            </a:lvl8pPr>
            <a:lvl9pPr marL="3886200" indent="-228600" algn="l" rtl="0" fontAlgn="base">
              <a:lnSpc>
                <a:spcPct val="150000"/>
              </a:lnSpc>
              <a:spcBef>
                <a:spcPct val="0"/>
              </a:spcBef>
              <a:spcAft>
                <a:spcPct val="0"/>
              </a:spcAft>
              <a:buClr>
                <a:schemeClr val="accent1"/>
              </a:buClr>
              <a:buChar char="•"/>
              <a:defRPr b="1">
                <a:solidFill>
                  <a:schemeClr val="bg2"/>
                </a:solidFill>
                <a:latin typeface="+mn-lt"/>
                <a:ea typeface="楷体_GB2312" pitchFamily="49" charset="-122"/>
              </a:defRPr>
            </a:lvl9pPr>
          </a:lstStyle>
          <a:p>
            <a:pPr marL="0" marR="0" lvl="0" indent="0" algn="l" defTabSz="914400" rtl="0" eaLnBrk="0" fontAlgn="base" latinLnBrk="0" hangingPunct="0">
              <a:lnSpc>
                <a:spcPct val="150000"/>
              </a:lnSpc>
              <a:spcBef>
                <a:spcPct val="50000"/>
              </a:spcBef>
              <a:spcAft>
                <a:spcPct val="0"/>
              </a:spcAft>
              <a:buClr>
                <a:schemeClr val="hlink"/>
              </a:buClr>
              <a:buSzPct val="70000"/>
              <a:buFont typeface="Wingdings" panose="05000000000000000000" pitchFamily="2" charset="2"/>
              <a:buNone/>
              <a:defRPr/>
            </a:pPr>
            <a:r>
              <a:rPr kumimoji="0" lang="en-US" altLang="zh-CN" sz="1800" b="1" i="0" u="none" strike="noStrike" kern="0" cap="none" spc="0" normalizeH="0" baseline="0" noProof="0" dirty="0" smtClean="0">
                <a:ln>
                  <a:noFill/>
                </a:ln>
                <a:solidFill>
                  <a:srgbClr val="3366CC"/>
                </a:solidFill>
                <a:effectLst/>
                <a:uLnTx/>
                <a:uFillTx/>
                <a:latin typeface="+mn-lt"/>
                <a:ea typeface="+mn-ea"/>
                <a:cs typeface="+mn-cs"/>
              </a:rPr>
              <a:t>          </a:t>
            </a:r>
            <a:r>
              <a:rPr kumimoji="0" lang="zh-CN" altLang="en-US" sz="1800" b="1" i="0" u="none" strike="noStrike" kern="0" cap="none" spc="0" normalizeH="0" baseline="0" noProof="0" dirty="0" smtClean="0">
                <a:ln>
                  <a:noFill/>
                </a:ln>
                <a:solidFill>
                  <a:srgbClr val="3366CC"/>
                </a:solidFill>
                <a:effectLst/>
                <a:uLnTx/>
                <a:uFillTx/>
                <a:latin typeface="+mn-lt"/>
                <a:ea typeface="+mn-ea"/>
                <a:cs typeface="+mn-cs"/>
              </a:rPr>
              <a:t>实际相对误差</a:t>
            </a:r>
            <a:endParaRPr kumimoji="0" lang="zh-CN" altLang="en-US" sz="1800" b="1" i="0" u="none" strike="noStrike" kern="0" cap="none" spc="0" normalizeH="0" baseline="0" noProof="0" dirty="0" smtClean="0">
              <a:ln>
                <a:noFill/>
              </a:ln>
              <a:solidFill>
                <a:srgbClr val="3366CC"/>
              </a:solidFill>
              <a:effectLst/>
              <a:uLnTx/>
              <a:uFillTx/>
              <a:latin typeface="+mn-lt"/>
              <a:ea typeface="+mn-ea"/>
              <a:cs typeface="+mn-cs"/>
            </a:endParaRPr>
          </a:p>
          <a:p>
            <a:pPr marL="342900" marR="0" lvl="0" indent="-342900" algn="l" defTabSz="914400" rtl="0" eaLnBrk="0" fontAlgn="base" latinLnBrk="0" hangingPunct="0">
              <a:lnSpc>
                <a:spcPct val="150000"/>
              </a:lnSpc>
              <a:spcBef>
                <a:spcPct val="50000"/>
              </a:spcBef>
              <a:spcAft>
                <a:spcPct val="0"/>
              </a:spcAft>
              <a:buClr>
                <a:schemeClr val="hlink"/>
              </a:buClr>
              <a:buSzPct val="70000"/>
              <a:buFont typeface="Wingdings" panose="05000000000000000000" pitchFamily="2" charset="2"/>
              <a:buChar char="u"/>
              <a:defRPr/>
            </a:pPr>
            <a:endParaRPr kumimoji="0" lang="zh-CN" altLang="en-US" sz="1800" b="1" i="0" u="none" strike="noStrike" kern="0" cap="none" spc="0" normalizeH="0" baseline="0" noProof="0" dirty="0" smtClean="0">
              <a:ln>
                <a:noFill/>
              </a:ln>
              <a:solidFill>
                <a:schemeClr val="bg2"/>
              </a:solidFill>
              <a:effectLst/>
              <a:uLnTx/>
              <a:uFillTx/>
              <a:latin typeface="+mn-lt"/>
              <a:ea typeface="+mn-ea"/>
              <a:cs typeface="+mn-cs"/>
            </a:endParaRPr>
          </a:p>
          <a:p>
            <a:pPr marL="0" marR="0" lvl="0" indent="0" algn="l" defTabSz="914400" rtl="0" eaLnBrk="0" fontAlgn="base" latinLnBrk="0" hangingPunct="0">
              <a:lnSpc>
                <a:spcPct val="150000"/>
              </a:lnSpc>
              <a:spcBef>
                <a:spcPct val="50000"/>
              </a:spcBef>
              <a:spcAft>
                <a:spcPct val="0"/>
              </a:spcAft>
              <a:buClr>
                <a:schemeClr val="hlink"/>
              </a:buClr>
              <a:buSzPct val="70000"/>
              <a:buFont typeface="Wingdings" panose="05000000000000000000" pitchFamily="2" charset="2"/>
              <a:buNone/>
              <a:defRPr/>
            </a:pPr>
            <a:r>
              <a:rPr kumimoji="0" lang="zh-CN" altLang="en-US" sz="1800" b="1" i="0" u="none" strike="noStrike" kern="0" cap="none" spc="0" normalizeH="0" baseline="0" noProof="0" dirty="0" smtClean="0">
                <a:ln>
                  <a:noFill/>
                </a:ln>
                <a:solidFill>
                  <a:schemeClr val="bg2"/>
                </a:solidFill>
                <a:effectLst/>
                <a:uLnTx/>
                <a:uFillTx/>
                <a:latin typeface="+mn-lt"/>
                <a:ea typeface="+mn-ea"/>
                <a:cs typeface="+mn-cs"/>
              </a:rPr>
              <a:t>         </a:t>
            </a:r>
            <a:r>
              <a:rPr kumimoji="0" lang="zh-CN" altLang="en-US" sz="1800" b="1" i="0" u="none" strike="noStrike" kern="0" cap="none" spc="0" normalizeH="0" baseline="0" noProof="0" dirty="0" smtClean="0">
                <a:ln>
                  <a:noFill/>
                </a:ln>
                <a:solidFill>
                  <a:srgbClr val="00B050"/>
                </a:solidFill>
                <a:effectLst/>
                <a:uLnTx/>
                <a:uFillTx/>
                <a:latin typeface="+mn-lt"/>
                <a:ea typeface="+mn-ea"/>
                <a:cs typeface="+mn-cs"/>
              </a:rPr>
              <a:t>示值（标称）相对误差</a:t>
            </a:r>
            <a:endParaRPr kumimoji="0" lang="zh-CN" altLang="en-US" sz="1800" b="1" i="0" u="none" strike="noStrike" kern="0" cap="none" spc="0" normalizeH="0" baseline="0" noProof="0" dirty="0" smtClean="0">
              <a:ln>
                <a:noFill/>
              </a:ln>
              <a:solidFill>
                <a:srgbClr val="00B050"/>
              </a:solidFill>
              <a:effectLst/>
              <a:uLnTx/>
              <a:uFillTx/>
              <a:latin typeface="+mn-lt"/>
              <a:ea typeface="+mn-ea"/>
              <a:cs typeface="+mn-cs"/>
            </a:endParaRPr>
          </a:p>
          <a:p>
            <a:pPr marL="342900" marR="0" lvl="0" indent="-342900" algn="l" defTabSz="914400" rtl="0" eaLnBrk="0" fontAlgn="base" latinLnBrk="0" hangingPunct="0">
              <a:lnSpc>
                <a:spcPct val="150000"/>
              </a:lnSpc>
              <a:spcBef>
                <a:spcPct val="50000"/>
              </a:spcBef>
              <a:spcAft>
                <a:spcPct val="0"/>
              </a:spcAft>
              <a:buClr>
                <a:schemeClr val="hlink"/>
              </a:buClr>
              <a:buSzPct val="70000"/>
              <a:buFont typeface="Wingdings" panose="05000000000000000000" pitchFamily="2" charset="2"/>
              <a:buChar char="u"/>
              <a:defRPr/>
            </a:pPr>
            <a:endParaRPr kumimoji="0" lang="en-US" altLang="zh-CN" sz="1800" b="1" i="0" u="none" strike="noStrike" kern="0" cap="none" spc="0" normalizeH="0" baseline="0" noProof="0" dirty="0" smtClean="0">
              <a:ln>
                <a:noFill/>
              </a:ln>
              <a:solidFill>
                <a:schemeClr val="bg2"/>
              </a:solidFill>
              <a:effectLst/>
              <a:uLnTx/>
              <a:uFillTx/>
              <a:latin typeface="+mn-lt"/>
              <a:ea typeface="+mn-ea"/>
              <a:cs typeface="+mn-cs"/>
            </a:endParaRPr>
          </a:p>
          <a:p>
            <a:pPr marL="0" marR="0" lvl="0" indent="0" algn="l" defTabSz="914400" rtl="0" eaLnBrk="0" fontAlgn="base" latinLnBrk="0" hangingPunct="0">
              <a:lnSpc>
                <a:spcPct val="150000"/>
              </a:lnSpc>
              <a:spcBef>
                <a:spcPct val="50000"/>
              </a:spcBef>
              <a:spcAft>
                <a:spcPct val="0"/>
              </a:spcAft>
              <a:buClr>
                <a:schemeClr val="hlink"/>
              </a:buClr>
              <a:buSzPct val="70000"/>
              <a:buFont typeface="Wingdings" panose="05000000000000000000" pitchFamily="2" charset="2"/>
              <a:buNone/>
              <a:defRPr/>
            </a:pPr>
            <a:r>
              <a:rPr kumimoji="0" lang="zh-CN" altLang="en-US" sz="1800" b="1" i="0" u="none" strike="noStrike" kern="0" cap="none" spc="0" normalizeH="0" baseline="0" noProof="0" dirty="0" smtClean="0">
                <a:ln>
                  <a:noFill/>
                </a:ln>
                <a:solidFill>
                  <a:srgbClr val="FF0000"/>
                </a:solidFill>
                <a:effectLst/>
                <a:uLnTx/>
                <a:uFillTx/>
                <a:latin typeface="+mn-lt"/>
                <a:ea typeface="+mn-ea"/>
                <a:cs typeface="+mn-cs"/>
              </a:rPr>
              <a:t>         引用（相对）误差 </a:t>
            </a:r>
            <a:endParaRPr kumimoji="0" lang="zh-CN" altLang="en-US" sz="1800" b="1" i="0" u="none" strike="noStrike" kern="0" cap="none" spc="0" normalizeH="0" baseline="0" noProof="0" dirty="0" smtClean="0">
              <a:ln>
                <a:noFill/>
              </a:ln>
              <a:solidFill>
                <a:srgbClr val="FF0000"/>
              </a:solidFill>
              <a:effectLst/>
              <a:uLnTx/>
              <a:uFillTx/>
              <a:latin typeface="+mn-lt"/>
              <a:ea typeface="+mn-ea"/>
              <a:cs typeface="+mn-cs"/>
            </a:endParaRPr>
          </a:p>
        </p:txBody>
      </p:sp>
      <p:graphicFrame>
        <p:nvGraphicFramePr>
          <p:cNvPr id="20487" name="Object 4"/>
          <p:cNvGraphicFramePr>
            <a:graphicFrameLocks noChangeAspect="1"/>
          </p:cNvGraphicFramePr>
          <p:nvPr/>
        </p:nvGraphicFramePr>
        <p:xfrm>
          <a:off x="3854450" y="2124075"/>
          <a:ext cx="2852738" cy="1147763"/>
        </p:xfrm>
        <a:graphic>
          <a:graphicData uri="http://schemas.openxmlformats.org/presentationml/2006/ole">
            <mc:AlternateContent xmlns:mc="http://schemas.openxmlformats.org/markup-compatibility/2006">
              <mc:Choice xmlns:v="urn:schemas-microsoft-com:vml" Requires="v">
                <p:oleObj spid="_x0000_s3080" name="" r:id="rId2" imgW="1079500" imgH="457200" progId="Equation.3">
                  <p:embed/>
                </p:oleObj>
              </mc:Choice>
              <mc:Fallback>
                <p:oleObj name="" r:id="rId2" imgW="1079500" imgH="457200" progId="Equation.3">
                  <p:embed/>
                  <p:pic>
                    <p:nvPicPr>
                      <p:cNvPr id="0" name="图片 3079"/>
                      <p:cNvPicPr/>
                      <p:nvPr/>
                    </p:nvPicPr>
                    <p:blipFill>
                      <a:blip r:embed="rId3"/>
                      <a:stretch>
                        <a:fillRect/>
                      </a:stretch>
                    </p:blipFill>
                    <p:spPr>
                      <a:xfrm>
                        <a:off x="3854450" y="2124075"/>
                        <a:ext cx="2852738" cy="1147763"/>
                      </a:xfrm>
                      <a:prstGeom prst="rect">
                        <a:avLst/>
                      </a:prstGeom>
                      <a:noFill/>
                      <a:ln w="38100">
                        <a:noFill/>
                        <a:miter/>
                      </a:ln>
                    </p:spPr>
                  </p:pic>
                </p:oleObj>
              </mc:Fallback>
            </mc:AlternateContent>
          </a:graphicData>
        </a:graphic>
      </p:graphicFrame>
      <p:graphicFrame>
        <p:nvGraphicFramePr>
          <p:cNvPr id="20488" name="Object 5"/>
          <p:cNvGraphicFramePr>
            <a:graphicFrameLocks noChangeAspect="1"/>
          </p:cNvGraphicFramePr>
          <p:nvPr/>
        </p:nvGraphicFramePr>
        <p:xfrm>
          <a:off x="2738438" y="2284413"/>
          <a:ext cx="285750" cy="381000"/>
        </p:xfrm>
        <a:graphic>
          <a:graphicData uri="http://schemas.openxmlformats.org/presentationml/2006/ole">
            <mc:AlternateContent xmlns:mc="http://schemas.openxmlformats.org/markup-compatibility/2006">
              <mc:Choice xmlns:v="urn:schemas-microsoft-com:vml" Requires="v">
                <p:oleObj spid="_x0000_s3078" name="" r:id="rId4" imgW="101600" imgH="127000" progId="Equation.3">
                  <p:embed/>
                </p:oleObj>
              </mc:Choice>
              <mc:Fallback>
                <p:oleObj name="" r:id="rId4" imgW="101600" imgH="127000" progId="Equation.3">
                  <p:embed/>
                  <p:pic>
                    <p:nvPicPr>
                      <p:cNvPr id="0" name="图片 3077"/>
                      <p:cNvPicPr/>
                      <p:nvPr/>
                    </p:nvPicPr>
                    <p:blipFill>
                      <a:blip r:embed="rId5"/>
                      <a:stretch>
                        <a:fillRect/>
                      </a:stretch>
                    </p:blipFill>
                    <p:spPr>
                      <a:xfrm>
                        <a:off x="2738438" y="2284413"/>
                        <a:ext cx="285750" cy="381000"/>
                      </a:xfrm>
                      <a:prstGeom prst="rect">
                        <a:avLst/>
                      </a:prstGeom>
                      <a:noFill/>
                      <a:ln w="38100">
                        <a:noFill/>
                        <a:miter/>
                      </a:ln>
                    </p:spPr>
                  </p:pic>
                </p:oleObj>
              </mc:Fallback>
            </mc:AlternateContent>
          </a:graphicData>
        </a:graphic>
      </p:graphicFrame>
      <p:graphicFrame>
        <p:nvGraphicFramePr>
          <p:cNvPr id="20489" name="Object 7"/>
          <p:cNvGraphicFramePr>
            <a:graphicFrameLocks noChangeAspect="1"/>
          </p:cNvGraphicFramePr>
          <p:nvPr/>
        </p:nvGraphicFramePr>
        <p:xfrm>
          <a:off x="3603625" y="3271838"/>
          <a:ext cx="452438" cy="533400"/>
        </p:xfrm>
        <a:graphic>
          <a:graphicData uri="http://schemas.openxmlformats.org/presentationml/2006/ole">
            <mc:AlternateContent xmlns:mc="http://schemas.openxmlformats.org/markup-compatibility/2006">
              <mc:Choice xmlns:v="urn:schemas-microsoft-com:vml" Requires="v">
                <p:oleObj spid="_x0000_s3079" name="" r:id="rId6" imgW="152400" imgH="177800" progId="Equation.3">
                  <p:embed/>
                </p:oleObj>
              </mc:Choice>
              <mc:Fallback>
                <p:oleObj name="" r:id="rId6" imgW="152400" imgH="177800" progId="Equation.3">
                  <p:embed/>
                  <p:pic>
                    <p:nvPicPr>
                      <p:cNvPr id="0" name="图片 3078"/>
                      <p:cNvPicPr/>
                      <p:nvPr/>
                    </p:nvPicPr>
                    <p:blipFill>
                      <a:blip r:embed="rId7"/>
                      <a:stretch>
                        <a:fillRect/>
                      </a:stretch>
                    </p:blipFill>
                    <p:spPr>
                      <a:xfrm>
                        <a:off x="3603625" y="3271838"/>
                        <a:ext cx="452438" cy="533400"/>
                      </a:xfrm>
                      <a:prstGeom prst="rect">
                        <a:avLst/>
                      </a:prstGeom>
                      <a:noFill/>
                      <a:ln w="38100">
                        <a:noFill/>
                        <a:miter/>
                      </a:ln>
                    </p:spPr>
                  </p:pic>
                </p:oleObj>
              </mc:Fallback>
            </mc:AlternateContent>
          </a:graphicData>
        </a:graphic>
      </p:graphicFrame>
      <p:graphicFrame>
        <p:nvGraphicFramePr>
          <p:cNvPr id="20490" name="Object 9"/>
          <p:cNvGraphicFramePr>
            <a:graphicFrameLocks noChangeAspect="1"/>
          </p:cNvGraphicFramePr>
          <p:nvPr/>
        </p:nvGraphicFramePr>
        <p:xfrm>
          <a:off x="4129088" y="3349625"/>
          <a:ext cx="2711450" cy="1090613"/>
        </p:xfrm>
        <a:graphic>
          <a:graphicData uri="http://schemas.openxmlformats.org/presentationml/2006/ole">
            <mc:AlternateContent xmlns:mc="http://schemas.openxmlformats.org/markup-compatibility/2006">
              <mc:Choice xmlns:v="urn:schemas-microsoft-com:vml" Requires="v">
                <p:oleObj spid="_x0000_s3081" name="" r:id="rId8" imgW="1130300" imgH="457200" progId="Equation.3">
                  <p:embed/>
                </p:oleObj>
              </mc:Choice>
              <mc:Fallback>
                <p:oleObj name="" r:id="rId8" imgW="1130300" imgH="457200" progId="Equation.3">
                  <p:embed/>
                  <p:pic>
                    <p:nvPicPr>
                      <p:cNvPr id="0" name="图片 3080"/>
                      <p:cNvPicPr/>
                      <p:nvPr/>
                    </p:nvPicPr>
                    <p:blipFill>
                      <a:blip r:embed="rId9"/>
                      <a:stretch>
                        <a:fillRect/>
                      </a:stretch>
                    </p:blipFill>
                    <p:spPr>
                      <a:xfrm>
                        <a:off x="4129088" y="3349625"/>
                        <a:ext cx="2711450" cy="1090613"/>
                      </a:xfrm>
                      <a:prstGeom prst="rect">
                        <a:avLst/>
                      </a:prstGeom>
                      <a:noFill/>
                      <a:ln w="38100">
                        <a:noFill/>
                        <a:miter/>
                      </a:ln>
                    </p:spPr>
                  </p:pic>
                </p:oleObj>
              </mc:Fallback>
            </mc:AlternateContent>
          </a:graphicData>
        </a:graphic>
      </p:graphicFrame>
      <p:grpSp>
        <p:nvGrpSpPr>
          <p:cNvPr id="20491" name="Group 13"/>
          <p:cNvGrpSpPr/>
          <p:nvPr/>
        </p:nvGrpSpPr>
        <p:grpSpPr>
          <a:xfrm>
            <a:off x="4376738" y="4538663"/>
            <a:ext cx="2133600" cy="735012"/>
            <a:chOff x="2160" y="2160"/>
            <a:chExt cx="1344" cy="463"/>
          </a:xfrm>
        </p:grpSpPr>
        <p:graphicFrame>
          <p:nvGraphicFramePr>
            <p:cNvPr id="20492" name="Object 10"/>
            <p:cNvGraphicFramePr>
              <a:graphicFrameLocks noChangeAspect="1"/>
            </p:cNvGraphicFramePr>
            <p:nvPr/>
          </p:nvGraphicFramePr>
          <p:xfrm>
            <a:off x="2160" y="2256"/>
            <a:ext cx="240" cy="240"/>
          </p:xfrm>
          <a:graphic>
            <a:graphicData uri="http://schemas.openxmlformats.org/presentationml/2006/ole">
              <mc:AlternateContent xmlns:mc="http://schemas.openxmlformats.org/markup-compatibility/2006">
                <mc:Choice xmlns:v="urn:schemas-microsoft-com:vml" Requires="v">
                  <p:oleObj spid="_x0000_s3082" name="" r:id="rId10" imgW="177800" imgH="177800" progId="Equation.3">
                    <p:embed/>
                  </p:oleObj>
                </mc:Choice>
                <mc:Fallback>
                  <p:oleObj name="" r:id="rId10" imgW="177800" imgH="177800" progId="Equation.3">
                    <p:embed/>
                    <p:pic>
                      <p:nvPicPr>
                        <p:cNvPr id="0" name="图片 3081"/>
                        <p:cNvPicPr/>
                        <p:nvPr/>
                      </p:nvPicPr>
                      <p:blipFill>
                        <a:blip r:embed="rId11"/>
                        <a:stretch>
                          <a:fillRect/>
                        </a:stretch>
                      </p:blipFill>
                      <p:spPr>
                        <a:xfrm>
                          <a:off x="2160" y="2256"/>
                          <a:ext cx="240" cy="240"/>
                        </a:xfrm>
                        <a:prstGeom prst="rect">
                          <a:avLst/>
                        </a:prstGeom>
                        <a:noFill/>
                        <a:ln w="38100">
                          <a:noFill/>
                          <a:miter/>
                        </a:ln>
                      </p:spPr>
                    </p:pic>
                  </p:oleObj>
                </mc:Fallback>
              </mc:AlternateContent>
            </a:graphicData>
          </a:graphic>
        </p:graphicFrame>
        <p:graphicFrame>
          <p:nvGraphicFramePr>
            <p:cNvPr id="20493" name="Object 11"/>
            <p:cNvGraphicFramePr>
              <a:graphicFrameLocks noChangeAspect="1"/>
            </p:cNvGraphicFramePr>
            <p:nvPr/>
          </p:nvGraphicFramePr>
          <p:xfrm>
            <a:off x="2544" y="2160"/>
            <a:ext cx="960" cy="463"/>
          </p:xfrm>
          <a:graphic>
            <a:graphicData uri="http://schemas.openxmlformats.org/presentationml/2006/ole">
              <mc:AlternateContent xmlns:mc="http://schemas.openxmlformats.org/markup-compatibility/2006">
                <mc:Choice xmlns:v="urn:schemas-microsoft-com:vml" Requires="v">
                  <p:oleObj spid="_x0000_s3083" name="" r:id="rId12" imgW="634365" imgH="317500" progId="Equation.3">
                    <p:embed/>
                  </p:oleObj>
                </mc:Choice>
                <mc:Fallback>
                  <p:oleObj name="" r:id="rId12" imgW="634365" imgH="317500" progId="Equation.3">
                    <p:embed/>
                    <p:pic>
                      <p:nvPicPr>
                        <p:cNvPr id="0" name="图片 3082"/>
                        <p:cNvPicPr/>
                        <p:nvPr/>
                      </p:nvPicPr>
                      <p:blipFill>
                        <a:blip r:embed="rId13"/>
                        <a:stretch>
                          <a:fillRect/>
                        </a:stretch>
                      </p:blipFill>
                      <p:spPr>
                        <a:xfrm>
                          <a:off x="2544" y="2160"/>
                          <a:ext cx="960" cy="463"/>
                        </a:xfrm>
                        <a:prstGeom prst="rect">
                          <a:avLst/>
                        </a:prstGeom>
                        <a:noFill/>
                        <a:ln w="38100">
                          <a:noFill/>
                          <a:miter/>
                        </a:ln>
                      </p:spPr>
                    </p:pic>
                  </p:oleObj>
                </mc:Fallback>
              </mc:AlternateContent>
            </a:graphicData>
          </a:graphic>
        </p:graphicFrame>
        <p:sp>
          <p:nvSpPr>
            <p:cNvPr id="20494" name="Text Box 12"/>
            <p:cNvSpPr txBox="1"/>
            <p:nvPr/>
          </p:nvSpPr>
          <p:spPr>
            <a:xfrm>
              <a:off x="2352" y="2256"/>
              <a:ext cx="144" cy="290"/>
            </a:xfrm>
            <a:prstGeom prst="rect">
              <a:avLst/>
            </a:prstGeom>
            <a:noFill/>
            <a:ln w="12700">
              <a:noFill/>
            </a:ln>
          </p:spPr>
          <p:txBody>
            <a:bodyPr anchor="t" anchorCtr="0">
              <a:spAutoFit/>
            </a:bodyPr>
            <a:p>
              <a:pPr>
                <a:spcBef>
                  <a:spcPct val="50000"/>
                </a:spcBef>
                <a:buSzPct val="100000"/>
              </a:pPr>
              <a:r>
                <a:rPr lang="en-US" altLang="zh-CN" sz="2400" dirty="0">
                  <a:solidFill>
                    <a:schemeClr val="bg2"/>
                  </a:solidFill>
                  <a:latin typeface="Palace Script MT" panose="030303020206070C0B05" pitchFamily="66" charset="0"/>
                  <a:ea typeface="宋体" panose="02010600030101010101" pitchFamily="2" charset="-122"/>
                </a:rPr>
                <a:t>=</a:t>
              </a:r>
              <a:endParaRPr lang="en-US" altLang="zh-CN" sz="2400" dirty="0">
                <a:solidFill>
                  <a:schemeClr val="bg2"/>
                </a:solidFill>
                <a:latin typeface="Palace Script MT" panose="030303020206070C0B05" pitchFamily="66" charset="0"/>
                <a:ea typeface="宋体" panose="02010600030101010101" pitchFamily="2" charset="-122"/>
              </a:endParaRPr>
            </a:p>
          </p:txBody>
        </p:sp>
      </p:grpSp>
      <p:graphicFrame>
        <p:nvGraphicFramePr>
          <p:cNvPr id="20495" name="Object 14"/>
          <p:cNvGraphicFramePr>
            <a:graphicFrameLocks noChangeAspect="1"/>
          </p:cNvGraphicFramePr>
          <p:nvPr/>
        </p:nvGraphicFramePr>
        <p:xfrm>
          <a:off x="3203575" y="4441825"/>
          <a:ext cx="400050" cy="400050"/>
        </p:xfrm>
        <a:graphic>
          <a:graphicData uri="http://schemas.openxmlformats.org/presentationml/2006/ole">
            <mc:AlternateContent xmlns:mc="http://schemas.openxmlformats.org/markup-compatibility/2006">
              <mc:Choice xmlns:v="urn:schemas-microsoft-com:vml" Requires="v">
                <p:oleObj spid="_x0000_s3084" name="" r:id="rId14" imgW="190500" imgH="190500" progId="Equation.3">
                  <p:embed/>
                </p:oleObj>
              </mc:Choice>
              <mc:Fallback>
                <p:oleObj name="" r:id="rId14" imgW="190500" imgH="190500" progId="Equation.3">
                  <p:embed/>
                  <p:pic>
                    <p:nvPicPr>
                      <p:cNvPr id="0" name="图片 3083"/>
                      <p:cNvPicPr/>
                      <p:nvPr/>
                    </p:nvPicPr>
                    <p:blipFill>
                      <a:blip r:embed="rId15"/>
                      <a:stretch>
                        <a:fillRect/>
                      </a:stretch>
                    </p:blipFill>
                    <p:spPr>
                      <a:xfrm>
                        <a:off x="3203575" y="4441825"/>
                        <a:ext cx="400050" cy="400050"/>
                      </a:xfrm>
                      <a:prstGeom prst="rect">
                        <a:avLst/>
                      </a:prstGeom>
                      <a:noFill/>
                      <a:ln w="38100">
                        <a:noFill/>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71684"/>
                                        </p:tgtEl>
                                        <p:attrNameLst>
                                          <p:attrName>style.visibility</p:attrName>
                                        </p:attrNameLst>
                                      </p:cBhvr>
                                      <p:to>
                                        <p:strVal val="visible"/>
                                      </p:to>
                                    </p:set>
                                    <p:set>
                                      <p:cBhvr>
                                        <p:cTn id="7" dur="455" fill="hold">
                                          <p:stCondLst>
                                            <p:cond delay="0"/>
                                          </p:stCondLst>
                                        </p:cTn>
                                        <p:tgtEl>
                                          <p:spTgt spid="71684"/>
                                        </p:tgtEl>
                                        <p:attrNameLst>
                                          <p:attrName>style.rotation</p:attrName>
                                        </p:attrNameLst>
                                      </p:cBhvr>
                                      <p:to>
                                        <p:strVal val="-45.0"/>
                                      </p:to>
                                    </p:set>
                                    <p:anim calcmode="lin" valueType="num">
                                      <p:cBhvr>
                                        <p:cTn id="8" dur="455" fill="hold">
                                          <p:stCondLst>
                                            <p:cond delay="455"/>
                                          </p:stCondLst>
                                        </p:cTn>
                                        <p:tgtEl>
                                          <p:spTgt spid="71684"/>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9" dur="455" fill="hold">
                                          <p:stCondLst>
                                            <p:cond delay="0"/>
                                          </p:stCondLst>
                                        </p:cTn>
                                        <p:tgtEl>
                                          <p:spTgt spid="7168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7168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7168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Rectangle 3"/>
          <p:cNvSpPr>
            <a:spLocks noGrp="1" noRot="1"/>
          </p:cNvSpPr>
          <p:nvPr>
            <p:ph idx="1"/>
          </p:nvPr>
        </p:nvSpPr>
        <p:spPr>
          <a:xfrm>
            <a:off x="325438" y="1700213"/>
            <a:ext cx="8540750" cy="3125787"/>
          </a:xfrm>
        </p:spPr>
        <p:txBody>
          <a:bodyPr anchor="t" anchorCtr="0"/>
          <a:p>
            <a:pPr eaLnBrk="1" hangingPunct="1">
              <a:lnSpc>
                <a:spcPct val="150000"/>
              </a:lnSpc>
            </a:pPr>
            <a:r>
              <a:rPr lang="en-US" altLang="zh-CN" sz="2400" b="1" dirty="0"/>
              <a:t>[</a:t>
            </a:r>
            <a:r>
              <a:rPr lang="zh-CN" altLang="en-US" sz="2400" b="1" dirty="0"/>
              <a:t>例</a:t>
            </a:r>
            <a:r>
              <a:rPr lang="en-US" altLang="zh-CN" sz="2400" b="1" dirty="0"/>
              <a:t>]  </a:t>
            </a:r>
            <a:r>
              <a:rPr lang="zh-CN" altLang="en-US" sz="2400" b="1" dirty="0"/>
              <a:t>某电流表</a:t>
            </a:r>
            <a:r>
              <a:rPr lang="en-US" altLang="zh-CN" sz="2400" b="1" dirty="0"/>
              <a:t>1.0</a:t>
            </a:r>
            <a:r>
              <a:rPr lang="zh-CN" altLang="en-US" sz="2400" b="1" dirty="0"/>
              <a:t>级，量程</a:t>
            </a:r>
            <a:r>
              <a:rPr lang="en-US" altLang="zh-CN" sz="2400" b="1" dirty="0"/>
              <a:t>100mA</a:t>
            </a:r>
            <a:r>
              <a:rPr lang="zh-CN" altLang="en-US" sz="2400" b="1" dirty="0"/>
              <a:t>，分别测</a:t>
            </a:r>
            <a:r>
              <a:rPr lang="en-US" altLang="zh-CN" sz="2400" b="1" dirty="0"/>
              <a:t>100mA</a:t>
            </a:r>
            <a:r>
              <a:rPr lang="zh-CN" altLang="en-US" sz="2400" b="1" dirty="0"/>
              <a:t>、</a:t>
            </a:r>
            <a:r>
              <a:rPr lang="en-US" altLang="zh-CN" sz="2400" b="1" dirty="0"/>
              <a:t>80mA</a:t>
            </a:r>
            <a:r>
              <a:rPr lang="zh-CN" altLang="en-US" sz="2400" b="1" dirty="0"/>
              <a:t>、</a:t>
            </a:r>
            <a:r>
              <a:rPr lang="en-US" altLang="zh-CN" sz="2400" b="1" dirty="0"/>
              <a:t>20mA</a:t>
            </a:r>
            <a:r>
              <a:rPr lang="zh-CN" altLang="en-US" sz="2400" b="1" dirty="0"/>
              <a:t>的电流，求测量时的绝对误差和相对误差。</a:t>
            </a:r>
            <a:endParaRPr lang="zh-CN" altLang="en-US" sz="2400" b="1" dirty="0"/>
          </a:p>
          <a:p>
            <a:pPr eaLnBrk="1" hangingPunct="1">
              <a:lnSpc>
                <a:spcPct val="150000"/>
              </a:lnSpc>
            </a:pPr>
            <a:r>
              <a:rPr lang="zh-CN" altLang="en-US" sz="2400" b="1" dirty="0"/>
              <a:t>解：由前所述，用此表的</a:t>
            </a:r>
            <a:r>
              <a:rPr lang="en-US" altLang="zh-CN" sz="2400" b="1" dirty="0"/>
              <a:t>100mA</a:t>
            </a:r>
            <a:r>
              <a:rPr lang="zh-CN" altLang="en-US" sz="2400" b="1" dirty="0"/>
              <a:t>量程进行测量时，不管被测量多大，该表的绝对误差不会超过某一个最大值</a:t>
            </a:r>
            <a:endParaRPr lang="zh-CN" altLang="en-US" sz="2400" b="1" dirty="0"/>
          </a:p>
          <a:p>
            <a:pPr eaLnBrk="1" hangingPunct="1">
              <a:lnSpc>
                <a:spcPct val="150000"/>
              </a:lnSpc>
              <a:buNone/>
            </a:pPr>
            <a:r>
              <a:rPr lang="zh-CN" altLang="en-US" sz="2400" b="1" dirty="0"/>
              <a:t>       △Ｙ</a:t>
            </a:r>
            <a:r>
              <a:rPr lang="en-US" altLang="zh-CN" sz="2400" b="1" baseline="-25000" dirty="0"/>
              <a:t>m</a:t>
            </a:r>
            <a:r>
              <a:rPr lang="en-US" altLang="zh-CN" sz="2400" b="1" dirty="0"/>
              <a:t> </a:t>
            </a:r>
            <a:r>
              <a:rPr lang="zh-CN" altLang="en-US" sz="2400" b="1" dirty="0"/>
              <a:t>＝</a:t>
            </a:r>
            <a:r>
              <a:rPr lang="en-US" altLang="zh-CN" sz="2400" b="1" dirty="0" err="1"/>
              <a:t>γ</a:t>
            </a:r>
            <a:r>
              <a:rPr lang="en-US" altLang="zh-CN" sz="2400" b="1" baseline="-25000" dirty="0" err="1"/>
              <a:t>m</a:t>
            </a:r>
            <a:r>
              <a:rPr lang="en-US" altLang="zh-CN" sz="2400" b="1" dirty="0"/>
              <a:t> ×</a:t>
            </a:r>
            <a:r>
              <a:rPr lang="zh-CN" altLang="en-US" sz="2400" b="1" dirty="0"/>
              <a:t>Ｙ</a:t>
            </a:r>
            <a:r>
              <a:rPr lang="en-US" altLang="zh-CN" sz="2400" b="1" baseline="-25000" dirty="0"/>
              <a:t>m</a:t>
            </a:r>
            <a:r>
              <a:rPr lang="en-US" altLang="zh-CN" sz="2400" b="1" dirty="0"/>
              <a:t>=1.0%×100=1 mA</a:t>
            </a:r>
            <a:endParaRPr lang="en-US" altLang="zh-CN" sz="2400" b="1" dirty="0"/>
          </a:p>
        </p:txBody>
      </p:sp>
    </p:spTree>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3"/>
          <p:cNvSpPr>
            <a:spLocks noGrp="1" noRot="1"/>
          </p:cNvSpPr>
          <p:nvPr>
            <p:ph idx="1"/>
          </p:nvPr>
        </p:nvSpPr>
        <p:spPr>
          <a:xfrm>
            <a:off x="304800" y="2079625"/>
            <a:ext cx="8540750" cy="3178175"/>
          </a:xfrm>
        </p:spPr>
        <p:txBody>
          <a:bodyPr anchor="t" anchorCtr="0"/>
          <a:p>
            <a:pPr eaLnBrk="1" hangingPunct="1"/>
            <a:r>
              <a:rPr lang="zh-CN" altLang="en-US" sz="2400" b="1" dirty="0"/>
              <a:t>而相对误差，则对于不同的被测电流，可求得</a:t>
            </a:r>
            <a:endParaRPr lang="zh-CN" altLang="en-US" sz="2400" b="1" dirty="0"/>
          </a:p>
          <a:p>
            <a:pPr eaLnBrk="1" hangingPunct="1"/>
            <a:endParaRPr lang="zh-CN" altLang="en-US" b="1" dirty="0"/>
          </a:p>
          <a:p>
            <a:pPr eaLnBrk="1" hangingPunct="1"/>
            <a:endParaRPr lang="zh-CN" altLang="en-US" b="1" dirty="0"/>
          </a:p>
          <a:p>
            <a:pPr eaLnBrk="1" hangingPunct="1"/>
            <a:endParaRPr lang="zh-CN" altLang="en-US" b="1" dirty="0"/>
          </a:p>
          <a:p>
            <a:pPr eaLnBrk="1" hangingPunct="1"/>
            <a:endParaRPr lang="en-US" altLang="zh-CN" b="1" dirty="0"/>
          </a:p>
        </p:txBody>
      </p:sp>
      <p:graphicFrame>
        <p:nvGraphicFramePr>
          <p:cNvPr id="37892" name="Object 4"/>
          <p:cNvGraphicFramePr>
            <a:graphicFrameLocks noChangeAspect="1"/>
          </p:cNvGraphicFramePr>
          <p:nvPr/>
        </p:nvGraphicFramePr>
        <p:xfrm>
          <a:off x="2051050" y="2511425"/>
          <a:ext cx="4752975" cy="2538413"/>
        </p:xfrm>
        <a:graphic>
          <a:graphicData uri="http://schemas.openxmlformats.org/presentationml/2006/ole">
            <mc:AlternateContent xmlns:mc="http://schemas.openxmlformats.org/markup-compatibility/2006">
              <mc:Choice xmlns:v="urn:schemas-microsoft-com:vml" Requires="v">
                <p:oleObj spid="_x0000_s3076" name="" r:id="rId1" imgW="1498600" imgH="1219200" progId="Equation.3">
                  <p:embed/>
                </p:oleObj>
              </mc:Choice>
              <mc:Fallback>
                <p:oleObj name="" r:id="rId1" imgW="1498600" imgH="1219200" progId="Equation.3">
                  <p:embed/>
                  <p:pic>
                    <p:nvPicPr>
                      <p:cNvPr id="0" name="图片 3075"/>
                      <p:cNvPicPr/>
                      <p:nvPr/>
                    </p:nvPicPr>
                    <p:blipFill>
                      <a:blip r:embed="rId2">
                        <a:grayscl/>
                        <a:lum bright="69998" contrast="-70001"/>
                      </a:blip>
                      <a:stretch>
                        <a:fillRect/>
                      </a:stretch>
                    </p:blipFill>
                    <p:spPr>
                      <a:xfrm>
                        <a:off x="2051050" y="2511425"/>
                        <a:ext cx="4752975" cy="2538413"/>
                      </a:xfrm>
                      <a:prstGeom prst="rect">
                        <a:avLst/>
                      </a:prstGeom>
                      <a:solidFill>
                        <a:srgbClr val="E75C01"/>
                      </a:solidFill>
                      <a:ln w="38100">
                        <a:noFill/>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blinds(horizontal)">
                                      <p:cBhvr>
                                        <p:cTn id="7" dur="500"/>
                                        <p:tgtEl>
                                          <p:spTgt spid="37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Text Box 2"/>
          <p:cNvSpPr txBox="1"/>
          <p:nvPr/>
        </p:nvSpPr>
        <p:spPr>
          <a:xfrm>
            <a:off x="396875" y="2589213"/>
            <a:ext cx="1371600" cy="579437"/>
          </a:xfrm>
          <a:prstGeom prst="rect">
            <a:avLst/>
          </a:prstGeom>
          <a:noFill/>
          <a:ln w="9525">
            <a:noFill/>
          </a:ln>
        </p:spPr>
        <p:txBody>
          <a:bodyPr anchor="t" anchorCtr="0">
            <a:spAutoFit/>
          </a:bodyPr>
          <a:p>
            <a:pPr>
              <a:spcBef>
                <a:spcPct val="50000"/>
              </a:spcBef>
            </a:pPr>
            <a:r>
              <a:rPr lang="zh-CN" altLang="en-US" sz="3200" b="1" dirty="0">
                <a:solidFill>
                  <a:srgbClr val="0000FF"/>
                </a:solidFill>
                <a:latin typeface="楷体_GB2312" pitchFamily="49" charset="-122"/>
                <a:ea typeface="楷体_GB2312" pitchFamily="49" charset="-122"/>
              </a:rPr>
              <a:t>定义</a:t>
            </a:r>
            <a:r>
              <a:rPr lang="zh-CN" altLang="en-US" sz="2800" dirty="0">
                <a:solidFill>
                  <a:srgbClr val="0000FF"/>
                </a:solidFill>
                <a:latin typeface="楷体_GB2312" pitchFamily="49" charset="-122"/>
                <a:ea typeface="楷体_GB2312" pitchFamily="49" charset="-122"/>
              </a:rPr>
              <a:t> </a:t>
            </a:r>
            <a:endParaRPr lang="zh-CN" altLang="en-US" sz="2800" dirty="0">
              <a:solidFill>
                <a:srgbClr val="0000FF"/>
              </a:solidFill>
              <a:latin typeface="楷体_GB2312" pitchFamily="49" charset="-122"/>
              <a:ea typeface="楷体_GB2312" pitchFamily="49" charset="-122"/>
            </a:endParaRPr>
          </a:p>
        </p:txBody>
      </p:sp>
      <p:sp>
        <p:nvSpPr>
          <p:cNvPr id="24578" name="Text Box 3"/>
          <p:cNvSpPr txBox="1"/>
          <p:nvPr/>
        </p:nvSpPr>
        <p:spPr>
          <a:xfrm>
            <a:off x="5791200" y="2743200"/>
            <a:ext cx="3124200" cy="1068388"/>
          </a:xfrm>
          <a:prstGeom prst="rect">
            <a:avLst/>
          </a:prstGeom>
          <a:noFill/>
          <a:ln w="9525">
            <a:noFill/>
          </a:ln>
        </p:spPr>
        <p:txBody>
          <a:bodyPr anchor="t" anchorCtr="0">
            <a:spAutoFit/>
          </a:bodyPr>
          <a:p>
            <a:pPr>
              <a:spcBef>
                <a:spcPct val="50000"/>
              </a:spcBef>
            </a:pPr>
            <a:r>
              <a:rPr lang="zh-CN" altLang="en-US" b="1" dirty="0">
                <a:latin typeface="Constantia" panose="02030602050306030303" pitchFamily="18" charset="0"/>
                <a:ea typeface="宋体" panose="02010600030101010101" pitchFamily="2" charset="-122"/>
              </a:rPr>
              <a:t>被测量的真值，常用约定真值代替，也可以近似用测量值</a:t>
            </a:r>
            <a:r>
              <a:rPr lang="en-US" altLang="zh-CN" sz="2800" b="1" i="1" dirty="0">
                <a:latin typeface="Times New Roman" panose="02020603050405020304" pitchFamily="18" charset="0"/>
                <a:ea typeface="宋体" panose="02010600030101010101" pitchFamily="2" charset="-122"/>
              </a:rPr>
              <a:t>x</a:t>
            </a:r>
            <a:r>
              <a:rPr lang="zh-CN" altLang="en-US" b="1" dirty="0">
                <a:latin typeface="Constantia" panose="02030602050306030303" pitchFamily="18" charset="0"/>
                <a:ea typeface="宋体" panose="02010600030101010101" pitchFamily="2" charset="-122"/>
              </a:rPr>
              <a:t>代替</a:t>
            </a:r>
            <a:r>
              <a:rPr lang="en-US" altLang="zh-CN" sz="2400" b="1" i="1" dirty="0">
                <a:latin typeface="Times New Roman" panose="02020603050405020304" pitchFamily="18" charset="0"/>
                <a:ea typeface="宋体" panose="02010600030101010101" pitchFamily="2" charset="-122"/>
              </a:rPr>
              <a:t>x</a:t>
            </a:r>
            <a:r>
              <a:rPr lang="en-US" altLang="zh-CN" sz="2400" b="1" i="1" baseline="-25000" dirty="0">
                <a:latin typeface="Times New Roman" panose="02020603050405020304" pitchFamily="18" charset="0"/>
                <a:ea typeface="宋体" panose="02010600030101010101" pitchFamily="2" charset="-122"/>
              </a:rPr>
              <a:t>0</a:t>
            </a:r>
            <a:r>
              <a:rPr lang="en-US" altLang="zh-CN" i="1" dirty="0">
                <a:solidFill>
                  <a:srgbClr val="0000FF"/>
                </a:solidFill>
                <a:latin typeface="楷体_GB2312" pitchFamily="49" charset="-122"/>
                <a:ea typeface="楷体_GB2312" pitchFamily="49" charset="-122"/>
              </a:rPr>
              <a:t> </a:t>
            </a:r>
            <a:r>
              <a:rPr lang="en-US" altLang="zh-CN" sz="2000" dirty="0">
                <a:latin typeface="Arial" panose="020B0604020202020204" pitchFamily="34" charset="0"/>
                <a:ea typeface="楷体_GB2312" pitchFamily="49" charset="-122"/>
              </a:rPr>
              <a:t> </a:t>
            </a:r>
            <a:endParaRPr lang="en-US" altLang="zh-CN" sz="2000" dirty="0">
              <a:latin typeface="Arial" panose="020B0604020202020204" pitchFamily="34" charset="0"/>
              <a:ea typeface="楷体_GB2312" pitchFamily="49" charset="-122"/>
            </a:endParaRPr>
          </a:p>
        </p:txBody>
      </p:sp>
      <p:sp>
        <p:nvSpPr>
          <p:cNvPr id="24579" name="Text Box 4"/>
          <p:cNvSpPr txBox="1"/>
          <p:nvPr/>
        </p:nvSpPr>
        <p:spPr>
          <a:xfrm>
            <a:off x="5791200" y="3962400"/>
            <a:ext cx="1524000" cy="457200"/>
          </a:xfrm>
          <a:prstGeom prst="rect">
            <a:avLst/>
          </a:prstGeom>
          <a:noFill/>
          <a:ln w="9525">
            <a:noFill/>
          </a:ln>
        </p:spPr>
        <p:txBody>
          <a:bodyPr anchor="t" anchorCtr="0">
            <a:spAutoFit/>
          </a:bodyPr>
          <a:p>
            <a:pPr>
              <a:spcBef>
                <a:spcPct val="50000"/>
              </a:spcBef>
            </a:pPr>
            <a:r>
              <a:rPr lang="zh-CN" altLang="en-US" sz="2400" b="1" dirty="0">
                <a:latin typeface="Constantia" panose="02030602050306030303" pitchFamily="18" charset="0"/>
                <a:ea typeface="宋体" panose="02010600030101010101" pitchFamily="2" charset="-122"/>
              </a:rPr>
              <a:t>相对误差</a:t>
            </a:r>
            <a:r>
              <a:rPr lang="zh-CN" altLang="en-US" sz="2400" dirty="0">
                <a:latin typeface="楷体_GB2312" pitchFamily="49" charset="-122"/>
                <a:ea typeface="楷体_GB2312" pitchFamily="49" charset="-122"/>
              </a:rPr>
              <a:t> </a:t>
            </a:r>
            <a:endParaRPr lang="zh-CN" altLang="en-US" sz="2400" dirty="0">
              <a:latin typeface="楷体_GB2312" pitchFamily="49" charset="-122"/>
              <a:ea typeface="楷体_GB2312" pitchFamily="49" charset="-122"/>
            </a:endParaRPr>
          </a:p>
        </p:txBody>
      </p:sp>
      <p:sp>
        <p:nvSpPr>
          <p:cNvPr id="24580" name="Line 5"/>
          <p:cNvSpPr/>
          <p:nvPr/>
        </p:nvSpPr>
        <p:spPr>
          <a:xfrm>
            <a:off x="3581400" y="2286000"/>
            <a:ext cx="1524000" cy="0"/>
          </a:xfrm>
          <a:prstGeom prst="line">
            <a:avLst/>
          </a:prstGeom>
          <a:ln w="9525" cap="flat" cmpd="sng">
            <a:solidFill>
              <a:schemeClr val="tx1"/>
            </a:solidFill>
            <a:prstDash val="solid"/>
            <a:round/>
            <a:headEnd type="none" w="med" len="med"/>
            <a:tailEnd type="triangle" w="med" len="med"/>
          </a:ln>
        </p:spPr>
      </p:sp>
      <p:sp>
        <p:nvSpPr>
          <p:cNvPr id="24581" name="Line 6"/>
          <p:cNvSpPr/>
          <p:nvPr/>
        </p:nvSpPr>
        <p:spPr>
          <a:xfrm>
            <a:off x="3505200" y="2895600"/>
            <a:ext cx="2057400" cy="0"/>
          </a:xfrm>
          <a:prstGeom prst="line">
            <a:avLst/>
          </a:prstGeom>
          <a:ln w="9525" cap="flat" cmpd="sng">
            <a:solidFill>
              <a:schemeClr val="tx1"/>
            </a:solidFill>
            <a:prstDash val="solid"/>
            <a:round/>
            <a:headEnd type="none" w="med" len="med"/>
            <a:tailEnd type="triangle" w="med" len="med"/>
          </a:ln>
        </p:spPr>
      </p:sp>
      <p:sp>
        <p:nvSpPr>
          <p:cNvPr id="24582" name="Line 7"/>
          <p:cNvSpPr/>
          <p:nvPr/>
        </p:nvSpPr>
        <p:spPr>
          <a:xfrm>
            <a:off x="2819400" y="2971800"/>
            <a:ext cx="0" cy="1219200"/>
          </a:xfrm>
          <a:prstGeom prst="line">
            <a:avLst/>
          </a:prstGeom>
          <a:ln w="9525" cap="flat" cmpd="sng">
            <a:solidFill>
              <a:schemeClr val="tx1"/>
            </a:solidFill>
            <a:prstDash val="solid"/>
            <a:round/>
            <a:headEnd type="none" w="med" len="med"/>
            <a:tailEnd type="none" w="med" len="med"/>
          </a:ln>
        </p:spPr>
      </p:sp>
      <p:sp>
        <p:nvSpPr>
          <p:cNvPr id="24583" name="Line 8"/>
          <p:cNvSpPr/>
          <p:nvPr/>
        </p:nvSpPr>
        <p:spPr>
          <a:xfrm>
            <a:off x="2819400" y="4191000"/>
            <a:ext cx="2895600" cy="0"/>
          </a:xfrm>
          <a:prstGeom prst="line">
            <a:avLst/>
          </a:prstGeom>
          <a:ln w="9525" cap="flat" cmpd="sng">
            <a:solidFill>
              <a:schemeClr val="tx1"/>
            </a:solidFill>
            <a:prstDash val="solid"/>
            <a:round/>
            <a:headEnd type="none" w="med" len="med"/>
            <a:tailEnd type="triangle" w="med" len="med"/>
          </a:ln>
        </p:spPr>
      </p:sp>
      <p:grpSp>
        <p:nvGrpSpPr>
          <p:cNvPr id="323593" name="Group 9"/>
          <p:cNvGrpSpPr/>
          <p:nvPr/>
        </p:nvGrpSpPr>
        <p:grpSpPr>
          <a:xfrm>
            <a:off x="533400" y="4572000"/>
            <a:ext cx="7467600" cy="1552575"/>
            <a:chOff x="336" y="2880"/>
            <a:chExt cx="4704" cy="978"/>
          </a:xfrm>
        </p:grpSpPr>
        <p:sp>
          <p:nvSpPr>
            <p:cNvPr id="24585" name="Text Box 10"/>
            <p:cNvSpPr txBox="1"/>
            <p:nvPr/>
          </p:nvSpPr>
          <p:spPr>
            <a:xfrm>
              <a:off x="336" y="2880"/>
              <a:ext cx="816" cy="365"/>
            </a:xfrm>
            <a:prstGeom prst="rect">
              <a:avLst/>
            </a:prstGeom>
            <a:noFill/>
            <a:ln w="9525">
              <a:noFill/>
            </a:ln>
          </p:spPr>
          <p:txBody>
            <a:bodyPr anchor="t" anchorCtr="0">
              <a:spAutoFit/>
            </a:bodyPr>
            <a:p>
              <a:pPr>
                <a:spcBef>
                  <a:spcPct val="50000"/>
                </a:spcBef>
              </a:pPr>
              <a:r>
                <a:rPr lang="zh-CN" altLang="en-US" sz="3200" b="1" dirty="0">
                  <a:solidFill>
                    <a:srgbClr val="0000FF"/>
                  </a:solidFill>
                  <a:latin typeface="Arial" panose="020B0604020202020204" pitchFamily="34" charset="0"/>
                  <a:ea typeface="楷体_GB2312" pitchFamily="49" charset="-122"/>
                </a:rPr>
                <a:t>特点</a:t>
              </a:r>
              <a:endParaRPr lang="zh-CN" altLang="en-US" sz="3200" b="1" dirty="0">
                <a:solidFill>
                  <a:srgbClr val="0000FF"/>
                </a:solidFill>
                <a:latin typeface="Arial" panose="020B0604020202020204" pitchFamily="34" charset="0"/>
                <a:ea typeface="楷体_GB2312" pitchFamily="49" charset="-122"/>
              </a:endParaRPr>
            </a:p>
          </p:txBody>
        </p:sp>
        <p:sp>
          <p:nvSpPr>
            <p:cNvPr id="24586" name="Text Box 11"/>
            <p:cNvSpPr txBox="1"/>
            <p:nvPr/>
          </p:nvSpPr>
          <p:spPr>
            <a:xfrm>
              <a:off x="1584" y="2880"/>
              <a:ext cx="1824" cy="978"/>
            </a:xfrm>
            <a:prstGeom prst="rect">
              <a:avLst/>
            </a:prstGeom>
            <a:noFill/>
            <a:ln w="9525">
              <a:noFill/>
            </a:ln>
          </p:spPr>
          <p:txBody>
            <a:bodyPr anchor="t" anchorCtr="0">
              <a:spAutoFit/>
            </a:bodyPr>
            <a:p>
              <a:pPr>
                <a:spcBef>
                  <a:spcPct val="50000"/>
                </a:spcBef>
              </a:pPr>
              <a:r>
                <a:rPr lang="zh-CN" altLang="en-US" sz="2400" b="1" dirty="0">
                  <a:latin typeface="Constantia" panose="02030602050306030303" pitchFamily="18" charset="0"/>
                  <a:ea typeface="宋体" panose="02010600030101010101" pitchFamily="2" charset="-122"/>
                </a:rPr>
                <a:t>①相对误差只有大小和符号，而无量纲，一般用百分数来表示。 </a:t>
              </a:r>
              <a:endParaRPr lang="zh-CN" altLang="en-US" sz="2400" b="1" dirty="0">
                <a:latin typeface="Constantia" panose="02030602050306030303" pitchFamily="18" charset="0"/>
                <a:ea typeface="宋体" panose="02010600030101010101" pitchFamily="2" charset="-122"/>
              </a:endParaRPr>
            </a:p>
          </p:txBody>
        </p:sp>
        <p:sp>
          <p:nvSpPr>
            <p:cNvPr id="24587" name="Text Box 12"/>
            <p:cNvSpPr txBox="1"/>
            <p:nvPr/>
          </p:nvSpPr>
          <p:spPr>
            <a:xfrm>
              <a:off x="3600" y="2880"/>
              <a:ext cx="1440" cy="978"/>
            </a:xfrm>
            <a:prstGeom prst="rect">
              <a:avLst/>
            </a:prstGeom>
            <a:noFill/>
            <a:ln w="9525">
              <a:noFill/>
            </a:ln>
          </p:spPr>
          <p:txBody>
            <a:bodyPr anchor="t" anchorCtr="0">
              <a:spAutoFit/>
            </a:bodyPr>
            <a:p>
              <a:pPr>
                <a:spcBef>
                  <a:spcPct val="50000"/>
                </a:spcBef>
              </a:pPr>
              <a:r>
                <a:rPr lang="zh-CN" altLang="en-US" sz="2400" b="1" dirty="0">
                  <a:latin typeface="Constantia" panose="02030602050306030303" pitchFamily="18" charset="0"/>
                  <a:ea typeface="宋体" panose="02010600030101010101" pitchFamily="2" charset="-122"/>
                </a:rPr>
                <a:t>② 相对误差常用来衡量测量的相对准确程度。 </a:t>
              </a:r>
              <a:endParaRPr lang="zh-CN" altLang="en-US" sz="2400" b="1" dirty="0">
                <a:latin typeface="Constantia" panose="02030602050306030303" pitchFamily="18" charset="0"/>
                <a:ea typeface="宋体" panose="02010600030101010101" pitchFamily="2" charset="-122"/>
              </a:endParaRPr>
            </a:p>
          </p:txBody>
        </p:sp>
      </p:grpSp>
      <p:sp>
        <p:nvSpPr>
          <p:cNvPr id="24588" name="Text Box 13"/>
          <p:cNvSpPr txBox="1"/>
          <p:nvPr/>
        </p:nvSpPr>
        <p:spPr>
          <a:xfrm>
            <a:off x="5181600" y="1981200"/>
            <a:ext cx="1828800" cy="457200"/>
          </a:xfrm>
          <a:prstGeom prst="rect">
            <a:avLst/>
          </a:prstGeom>
          <a:noFill/>
          <a:ln w="9525">
            <a:noFill/>
          </a:ln>
        </p:spPr>
        <p:txBody>
          <a:bodyPr anchor="t" anchorCtr="0">
            <a:spAutoFit/>
          </a:bodyPr>
          <a:p>
            <a:pPr>
              <a:spcBef>
                <a:spcPct val="50000"/>
              </a:spcBef>
            </a:pPr>
            <a:r>
              <a:rPr lang="zh-CN" altLang="en-US" sz="2400" b="1" dirty="0">
                <a:latin typeface="Constantia" panose="02030602050306030303" pitchFamily="18" charset="0"/>
                <a:ea typeface="宋体" panose="02010600030101010101" pitchFamily="2" charset="-122"/>
              </a:rPr>
              <a:t>绝对误差</a:t>
            </a:r>
            <a:endParaRPr lang="zh-CN" altLang="en-US" sz="2400" b="1" dirty="0">
              <a:latin typeface="Constantia" panose="02030602050306030303" pitchFamily="18" charset="0"/>
              <a:ea typeface="宋体" panose="02010600030101010101" pitchFamily="2" charset="-122"/>
            </a:endParaRPr>
          </a:p>
        </p:txBody>
      </p:sp>
      <p:sp>
        <p:nvSpPr>
          <p:cNvPr id="24589" name="Text Box 14"/>
          <p:cNvSpPr txBox="1"/>
          <p:nvPr/>
        </p:nvSpPr>
        <p:spPr>
          <a:xfrm>
            <a:off x="228600" y="1371600"/>
            <a:ext cx="5562600" cy="579438"/>
          </a:xfrm>
          <a:prstGeom prst="rect">
            <a:avLst/>
          </a:prstGeom>
          <a:noFill/>
          <a:ln w="9525">
            <a:noFill/>
          </a:ln>
        </p:spPr>
        <p:txBody>
          <a:bodyPr anchor="t" anchorCtr="0">
            <a:spAutoFit/>
          </a:bodyPr>
          <a:p>
            <a:pPr>
              <a:spcBef>
                <a:spcPct val="50000"/>
              </a:spcBef>
            </a:pPr>
            <a:r>
              <a:rPr lang="zh-CN" altLang="en-US" sz="3200" b="1" dirty="0">
                <a:solidFill>
                  <a:srgbClr val="FF0066"/>
                </a:solidFill>
                <a:latin typeface="楷体_GB2312" pitchFamily="49" charset="-122"/>
                <a:ea typeface="楷体_GB2312" pitchFamily="49" charset="-122"/>
              </a:rPr>
              <a:t>相对误差</a:t>
            </a:r>
            <a:r>
              <a:rPr lang="zh-CN" altLang="en-US" sz="3200" b="1" dirty="0">
                <a:solidFill>
                  <a:srgbClr val="0000FF"/>
                </a:solidFill>
                <a:latin typeface="宋体" panose="02010600030101010101" pitchFamily="2" charset="-122"/>
                <a:ea typeface="宋体" panose="02010600030101010101" pitchFamily="2" charset="-122"/>
              </a:rPr>
              <a:t>（</a:t>
            </a:r>
            <a:r>
              <a:rPr lang="en-US" altLang="zh-CN" sz="3200" b="1" dirty="0">
                <a:solidFill>
                  <a:srgbClr val="0000FF"/>
                </a:solidFill>
                <a:latin typeface="楷体_GB2312" pitchFamily="49" charset="-122"/>
                <a:ea typeface="宋体" panose="02010600030101010101" pitchFamily="2" charset="-122"/>
              </a:rPr>
              <a:t>relative error</a:t>
            </a:r>
            <a:r>
              <a:rPr lang="en-US" altLang="zh-CN" sz="3200" b="1" dirty="0">
                <a:solidFill>
                  <a:srgbClr val="0000FF"/>
                </a:solidFill>
                <a:latin typeface="宋体" panose="02010600030101010101" pitchFamily="2" charset="-122"/>
                <a:ea typeface="宋体" panose="02010600030101010101" pitchFamily="2" charset="-122"/>
              </a:rPr>
              <a:t>）</a:t>
            </a:r>
            <a:r>
              <a:rPr lang="en-US" altLang="zh-CN" sz="3200" b="1" dirty="0">
                <a:solidFill>
                  <a:srgbClr val="FF0066"/>
                </a:solidFill>
                <a:latin typeface="楷体_GB2312" pitchFamily="49" charset="-122"/>
                <a:ea typeface="楷体_GB2312" pitchFamily="49" charset="-122"/>
              </a:rPr>
              <a:t> </a:t>
            </a:r>
            <a:r>
              <a:rPr lang="zh-CN" altLang="en-US" sz="2800" dirty="0">
                <a:latin typeface="Arial" panose="020B0604020202020204" pitchFamily="34" charset="0"/>
                <a:ea typeface="楷体_GB2312" pitchFamily="49" charset="-122"/>
              </a:rPr>
              <a:t> </a:t>
            </a:r>
            <a:endParaRPr lang="zh-CN" altLang="en-US" sz="2800" dirty="0">
              <a:latin typeface="Arial" panose="020B0604020202020204" pitchFamily="34" charset="0"/>
              <a:ea typeface="楷体_GB2312" pitchFamily="49" charset="-122"/>
            </a:endParaRPr>
          </a:p>
        </p:txBody>
      </p:sp>
      <p:sp>
        <p:nvSpPr>
          <p:cNvPr id="24590" name="Text Box 15"/>
          <p:cNvSpPr txBox="1"/>
          <p:nvPr/>
        </p:nvSpPr>
        <p:spPr>
          <a:xfrm>
            <a:off x="1371600" y="685800"/>
            <a:ext cx="5562600" cy="579438"/>
          </a:xfrm>
          <a:prstGeom prst="rect">
            <a:avLst/>
          </a:prstGeom>
          <a:noFill/>
          <a:ln w="9525">
            <a:noFill/>
          </a:ln>
        </p:spPr>
        <p:txBody>
          <a:bodyPr anchor="t" anchorCtr="0">
            <a:spAutoFit/>
          </a:bodyPr>
          <a:p>
            <a:pPr>
              <a:spcBef>
                <a:spcPct val="50000"/>
              </a:spcBef>
            </a:pPr>
            <a:r>
              <a:rPr lang="en-US" altLang="zh-CN" sz="3200" b="1" dirty="0">
                <a:solidFill>
                  <a:srgbClr val="800000"/>
                </a:solidFill>
                <a:latin typeface="Times New Roman" panose="02020603050405020304" pitchFamily="18" charset="0"/>
                <a:ea typeface="宋体" panose="02010600030101010101" pitchFamily="2" charset="-122"/>
              </a:rPr>
              <a:t>2.</a:t>
            </a:r>
            <a:r>
              <a:rPr lang="zh-CN" altLang="en-US" sz="3200" b="1" dirty="0">
                <a:solidFill>
                  <a:srgbClr val="800000"/>
                </a:solidFill>
                <a:latin typeface="Times New Roman" panose="02020603050405020304" pitchFamily="18" charset="0"/>
                <a:ea typeface="宋体" panose="02010600030101010101" pitchFamily="2" charset="-122"/>
              </a:rPr>
              <a:t>相对误差</a:t>
            </a:r>
            <a:endParaRPr lang="zh-CN" altLang="en-US" sz="3200" b="1" dirty="0">
              <a:solidFill>
                <a:srgbClr val="800000"/>
              </a:solidFill>
              <a:latin typeface="Times New Roman" panose="02020603050405020304" pitchFamily="18" charset="0"/>
              <a:ea typeface="宋体" panose="02010600030101010101" pitchFamily="2" charset="-122"/>
            </a:endParaRPr>
          </a:p>
        </p:txBody>
      </p:sp>
      <p:graphicFrame>
        <p:nvGraphicFramePr>
          <p:cNvPr id="24591" name="Object 16"/>
          <p:cNvGraphicFramePr>
            <a:graphicFrameLocks noGrp="1" noChangeAspect="1"/>
          </p:cNvGraphicFramePr>
          <p:nvPr>
            <p:ph/>
          </p:nvPr>
        </p:nvGraphicFramePr>
        <p:xfrm>
          <a:off x="2438400" y="2057400"/>
          <a:ext cx="2133600" cy="982663"/>
        </p:xfrm>
        <a:graphic>
          <a:graphicData uri="http://schemas.openxmlformats.org/presentationml/2006/ole">
            <mc:AlternateContent xmlns:mc="http://schemas.openxmlformats.org/markup-compatibility/2006">
              <mc:Choice xmlns:v="urn:schemas-microsoft-com:vml" Requires="v">
                <p:oleObj spid="_x0000_s3077" name="" r:id="rId1" imgW="965200" imgH="444500" progId="Equation.3">
                  <p:embed/>
                </p:oleObj>
              </mc:Choice>
              <mc:Fallback>
                <p:oleObj name="" r:id="rId1" imgW="965200" imgH="444500" progId="Equation.3">
                  <p:embed/>
                  <p:pic>
                    <p:nvPicPr>
                      <p:cNvPr id="0" name="图片 3076"/>
                      <p:cNvPicPr/>
                      <p:nvPr/>
                    </p:nvPicPr>
                    <p:blipFill>
                      <a:blip r:embed="rId2"/>
                      <a:stretch>
                        <a:fillRect/>
                      </a:stretch>
                    </p:blipFill>
                    <p:spPr>
                      <a:xfrm>
                        <a:off x="2438400" y="2057400"/>
                        <a:ext cx="2133600" cy="982663"/>
                      </a:xfrm>
                      <a:prstGeom prst="rect">
                        <a:avLst/>
                      </a:prstGeom>
                      <a:noFill/>
                      <a:ln w="38100">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3593"/>
                                        </p:tgtEl>
                                        <p:attrNameLst>
                                          <p:attrName>style.visibility</p:attrName>
                                        </p:attrNameLst>
                                      </p:cBhvr>
                                      <p:to>
                                        <p:strVal val="visible"/>
                                      </p:to>
                                    </p:set>
                                    <p:animEffect transition="in" filter="wipe(left)">
                                      <p:cBhvr>
                                        <p:cTn id="7" dur="500"/>
                                        <p:tgtEl>
                                          <p:spTgt spid="323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4610" name="Rectangle 2"/>
          <p:cNvSpPr/>
          <p:nvPr/>
        </p:nvSpPr>
        <p:spPr>
          <a:xfrm>
            <a:off x="0" y="1143000"/>
            <a:ext cx="8915400" cy="829945"/>
          </a:xfrm>
          <a:prstGeom prst="rect">
            <a:avLst/>
          </a:prstGeom>
          <a:noFill/>
          <a:ln w="12700">
            <a:noFill/>
          </a:ln>
        </p:spPr>
        <p:txBody>
          <a:bodyPr anchor="t" anchorCtr="0">
            <a:spAutoFit/>
          </a:bodyPr>
          <a:p>
            <a:pPr eaLnBrk="0" hangingPunct="0"/>
            <a:r>
              <a:rPr lang="zh-CN" altLang="en-US" sz="2400" b="1" dirty="0">
                <a:solidFill>
                  <a:srgbClr val="800000"/>
                </a:solidFill>
                <a:latin typeface="Times New Roman" panose="02020603050405020304" pitchFamily="18" charset="0"/>
                <a:ea typeface="宋体" panose="02010600030101010101" pitchFamily="2" charset="-122"/>
              </a:rPr>
              <a:t>例</a:t>
            </a:r>
            <a:r>
              <a:rPr lang="zh-CN" altLang="en-US" sz="2400" b="1" dirty="0">
                <a:latin typeface="Constantia" panose="02030602050306030303" pitchFamily="18" charset="0"/>
                <a:ea typeface="宋体" panose="02010600030101010101" pitchFamily="2" charset="-122"/>
              </a:rPr>
              <a:t>：电压表</a:t>
            </a:r>
            <a:r>
              <a:rPr lang="en-US" altLang="zh-CN" sz="2400" b="1" dirty="0">
                <a:latin typeface="Times New Roman" panose="02020603050405020304" pitchFamily="18" charset="0"/>
                <a:ea typeface="宋体" panose="02010600030101010101" pitchFamily="2" charset="-122"/>
              </a:rPr>
              <a:t>1</a:t>
            </a:r>
            <a:r>
              <a:rPr lang="zh-CN" altLang="en-US" sz="2400" b="1" dirty="0">
                <a:latin typeface="Constantia" panose="02030602050306030303" pitchFamily="18" charset="0"/>
                <a:ea typeface="宋体" panose="02010600030101010101" pitchFamily="2" charset="-122"/>
              </a:rPr>
              <a:t>测量</a:t>
            </a:r>
            <a:r>
              <a:rPr lang="en-US" altLang="zh-CN" sz="2400" b="1" dirty="0">
                <a:latin typeface="Times New Roman" panose="02020603050405020304" pitchFamily="18" charset="0"/>
                <a:ea typeface="宋体" panose="02010600030101010101" pitchFamily="2" charset="-122"/>
              </a:rPr>
              <a:t>200V</a:t>
            </a:r>
            <a:r>
              <a:rPr lang="zh-CN" altLang="en-US" sz="2400" b="1" dirty="0">
                <a:latin typeface="Constantia" panose="02030602050306030303" pitchFamily="18" charset="0"/>
                <a:ea typeface="宋体" panose="02010600030101010101" pitchFamily="2" charset="-122"/>
              </a:rPr>
              <a:t>电压的绝对误差</a:t>
            </a:r>
            <a:r>
              <a:rPr lang="en-US" altLang="zh-CN" sz="2400" b="1" dirty="0">
                <a:latin typeface="Times New Roman" panose="02020603050405020304" pitchFamily="18" charset="0"/>
                <a:ea typeface="宋体" panose="02010600030101010101" pitchFamily="2" charset="-122"/>
              </a:rPr>
              <a:t>=+1V</a:t>
            </a:r>
            <a:endParaRPr lang="en-US" altLang="zh-CN" sz="2400" b="1" dirty="0">
              <a:latin typeface="Times New Roman" panose="02020603050405020304" pitchFamily="18" charset="0"/>
              <a:ea typeface="宋体" panose="02010600030101010101" pitchFamily="2" charset="-122"/>
            </a:endParaRPr>
          </a:p>
          <a:p>
            <a:pPr eaLnBrk="0" hangingPunct="0"/>
            <a:r>
              <a:rPr lang="zh-CN" altLang="en-US" sz="2400" b="1" dirty="0">
                <a:latin typeface="Constantia" panose="02030602050306030303" pitchFamily="18" charset="0"/>
                <a:ea typeface="宋体" panose="02010600030101010101" pitchFamily="2" charset="-122"/>
              </a:rPr>
              <a:t>        电压表</a:t>
            </a:r>
            <a:r>
              <a:rPr lang="en-US" altLang="zh-CN" sz="2400" b="1" dirty="0">
                <a:latin typeface="Times New Roman" panose="02020603050405020304" pitchFamily="18" charset="0"/>
                <a:ea typeface="宋体" panose="02010600030101010101" pitchFamily="2" charset="-122"/>
              </a:rPr>
              <a:t>2</a:t>
            </a:r>
            <a:r>
              <a:rPr lang="zh-CN" altLang="en-US" sz="2400" b="1" dirty="0">
                <a:latin typeface="Constantia" panose="02030602050306030303" pitchFamily="18" charset="0"/>
                <a:ea typeface="宋体" panose="02010600030101010101" pitchFamily="2" charset="-122"/>
              </a:rPr>
              <a:t>测量  </a:t>
            </a:r>
            <a:r>
              <a:rPr lang="en-US" altLang="zh-CN" sz="2400" b="1" dirty="0">
                <a:latin typeface="Times New Roman" panose="02020603050405020304" pitchFamily="18" charset="0"/>
                <a:ea typeface="宋体" panose="02010600030101010101" pitchFamily="2" charset="-122"/>
              </a:rPr>
              <a:t>10V</a:t>
            </a:r>
            <a:r>
              <a:rPr lang="zh-CN" altLang="en-US" sz="2400" b="1" dirty="0">
                <a:latin typeface="Constantia" panose="02030602050306030303" pitchFamily="18" charset="0"/>
                <a:ea typeface="宋体" panose="02010600030101010101" pitchFamily="2" charset="-122"/>
              </a:rPr>
              <a:t>电压的绝对误差</a:t>
            </a:r>
            <a:r>
              <a:rPr lang="en-US" altLang="zh-CN" sz="2400" b="1" dirty="0">
                <a:latin typeface="Times New Roman" panose="02020603050405020304" pitchFamily="18" charset="0"/>
                <a:ea typeface="宋体" panose="02010600030101010101" pitchFamily="2" charset="-122"/>
              </a:rPr>
              <a:t>=+0.5V</a:t>
            </a:r>
            <a:endParaRPr lang="en-US" altLang="zh-CN" sz="2400" b="1" dirty="0">
              <a:latin typeface="Constantia" panose="02030602050306030303" pitchFamily="18" charset="0"/>
              <a:ea typeface="宋体" panose="02010600030101010101" pitchFamily="2" charset="-122"/>
            </a:endParaRPr>
          </a:p>
        </p:txBody>
      </p:sp>
      <p:graphicFrame>
        <p:nvGraphicFramePr>
          <p:cNvPr id="25602" name="Object 3"/>
          <p:cNvGraphicFramePr>
            <a:graphicFrameLocks noChangeAspect="1"/>
          </p:cNvGraphicFramePr>
          <p:nvPr/>
        </p:nvGraphicFramePr>
        <p:xfrm>
          <a:off x="533400" y="2209800"/>
          <a:ext cx="6934200" cy="898525"/>
        </p:xfrm>
        <a:graphic>
          <a:graphicData uri="http://schemas.openxmlformats.org/presentationml/2006/ole">
            <mc:AlternateContent xmlns:mc="http://schemas.openxmlformats.org/markup-compatibility/2006">
              <mc:Choice xmlns:v="urn:schemas-microsoft-com:vml" Requires="v">
                <p:oleObj spid="_x0000_s3078" name="" r:id="rId1" imgW="3136900" imgH="406400" progId="Equation.3">
                  <p:embed/>
                </p:oleObj>
              </mc:Choice>
              <mc:Fallback>
                <p:oleObj name="" r:id="rId1" imgW="3136900" imgH="406400" progId="Equation.3">
                  <p:embed/>
                  <p:pic>
                    <p:nvPicPr>
                      <p:cNvPr id="0" name="图片 3077"/>
                      <p:cNvPicPr/>
                      <p:nvPr/>
                    </p:nvPicPr>
                    <p:blipFill>
                      <a:blip r:embed="rId2"/>
                      <a:stretch>
                        <a:fillRect/>
                      </a:stretch>
                    </p:blipFill>
                    <p:spPr>
                      <a:xfrm>
                        <a:off x="533400" y="2209800"/>
                        <a:ext cx="6934200" cy="898525"/>
                      </a:xfrm>
                      <a:prstGeom prst="rect">
                        <a:avLst/>
                      </a:prstGeom>
                      <a:noFill/>
                      <a:ln w="38100">
                        <a:noFill/>
                        <a:miter/>
                      </a:ln>
                    </p:spPr>
                  </p:pic>
                </p:oleObj>
              </mc:Fallback>
            </mc:AlternateContent>
          </a:graphicData>
        </a:graphic>
      </p:graphicFrame>
      <p:sp>
        <p:nvSpPr>
          <p:cNvPr id="324612" name="Rectangle 4"/>
          <p:cNvSpPr/>
          <p:nvPr/>
        </p:nvSpPr>
        <p:spPr>
          <a:xfrm>
            <a:off x="228600" y="3200400"/>
            <a:ext cx="8915400" cy="460375"/>
          </a:xfrm>
          <a:prstGeom prst="rect">
            <a:avLst/>
          </a:prstGeom>
          <a:noFill/>
          <a:ln w="12700">
            <a:noFill/>
          </a:ln>
        </p:spPr>
        <p:txBody>
          <a:bodyPr anchor="t" anchorCtr="0">
            <a:spAutoFit/>
          </a:bodyPr>
          <a:p>
            <a:pPr eaLnBrk="0" hangingPunct="0"/>
            <a:r>
              <a:rPr lang="zh-CN" altLang="en-US" sz="2400" b="1" dirty="0">
                <a:solidFill>
                  <a:srgbClr val="800000"/>
                </a:solidFill>
                <a:latin typeface="Times New Roman" panose="02020603050405020304" pitchFamily="18" charset="0"/>
                <a:ea typeface="宋体" panose="02010600030101010101" pitchFamily="2" charset="-122"/>
              </a:rPr>
              <a:t>显然</a:t>
            </a:r>
            <a:r>
              <a:rPr lang="zh-CN" altLang="en-US" sz="2400" b="1" dirty="0">
                <a:latin typeface="Constantia" panose="02030602050306030303" pitchFamily="18" charset="0"/>
                <a:ea typeface="宋体" panose="02010600030101010101" pitchFamily="2" charset="-122"/>
              </a:rPr>
              <a:t>：电压表</a:t>
            </a:r>
            <a:r>
              <a:rPr lang="en-US" altLang="zh-CN" sz="2400" b="1" dirty="0">
                <a:latin typeface="Times New Roman" panose="02020603050405020304" pitchFamily="18" charset="0"/>
                <a:ea typeface="宋体" panose="02010600030101010101" pitchFamily="2" charset="-122"/>
              </a:rPr>
              <a:t>1</a:t>
            </a:r>
            <a:r>
              <a:rPr lang="zh-CN" altLang="en-US" sz="2400" b="1" dirty="0">
                <a:latin typeface="Constantia" panose="02030602050306030303" pitchFamily="18" charset="0"/>
                <a:ea typeface="宋体" panose="02010600030101010101" pitchFamily="2" charset="-122"/>
              </a:rPr>
              <a:t>的测量精度比电压表</a:t>
            </a:r>
            <a:r>
              <a:rPr lang="en-US" altLang="zh-CN" sz="2400" b="1" dirty="0">
                <a:latin typeface="Times New Roman" panose="02020603050405020304" pitchFamily="18" charset="0"/>
                <a:ea typeface="宋体" panose="02010600030101010101" pitchFamily="2" charset="-122"/>
              </a:rPr>
              <a:t>2</a:t>
            </a:r>
            <a:r>
              <a:rPr lang="zh-CN" altLang="en-US" sz="2400" b="1" dirty="0">
                <a:latin typeface="Constantia" panose="02030602050306030303" pitchFamily="18" charset="0"/>
                <a:ea typeface="宋体" panose="02010600030101010101" pitchFamily="2" charset="-122"/>
              </a:rPr>
              <a:t>测量精度高</a:t>
            </a:r>
            <a:endParaRPr lang="en-US" altLang="zh-CN" sz="2400" b="1" dirty="0">
              <a:latin typeface="Constantia" panose="02030602050306030303" pitchFamily="18" charset="0"/>
              <a:ea typeface="宋体" panose="02010600030101010101" pitchFamily="2" charset="-122"/>
            </a:endParaRPr>
          </a:p>
        </p:txBody>
      </p:sp>
      <p:sp>
        <p:nvSpPr>
          <p:cNvPr id="324613" name="Rectangle 5"/>
          <p:cNvSpPr/>
          <p:nvPr/>
        </p:nvSpPr>
        <p:spPr>
          <a:xfrm>
            <a:off x="228600" y="3810000"/>
            <a:ext cx="8915400" cy="460375"/>
          </a:xfrm>
          <a:prstGeom prst="rect">
            <a:avLst/>
          </a:prstGeom>
          <a:noFill/>
          <a:ln w="12700">
            <a:noFill/>
          </a:ln>
        </p:spPr>
        <p:txBody>
          <a:bodyPr anchor="t" anchorCtr="0">
            <a:spAutoFit/>
          </a:bodyPr>
          <a:p>
            <a:pPr eaLnBrk="0" hangingPunct="0"/>
            <a:r>
              <a:rPr lang="zh-CN" altLang="en-US" sz="2400" b="1" dirty="0">
                <a:solidFill>
                  <a:srgbClr val="800000"/>
                </a:solidFill>
                <a:latin typeface="Times New Roman" panose="02020603050405020304" pitchFamily="18" charset="0"/>
                <a:ea typeface="宋体" panose="02010600030101010101" pitchFamily="2" charset="-122"/>
              </a:rPr>
              <a:t>结论</a:t>
            </a:r>
            <a:r>
              <a:rPr lang="zh-CN" altLang="en-US" sz="2400" b="1" dirty="0">
                <a:latin typeface="Constantia" panose="02030602050306030303" pitchFamily="18" charset="0"/>
                <a:ea typeface="宋体" panose="02010600030101010101" pitchFamily="2" charset="-122"/>
              </a:rPr>
              <a:t>：一般情况下使用相对误差来说明不同测量结果的准确。</a:t>
            </a:r>
            <a:endParaRPr lang="en-US" altLang="zh-CN" sz="2400" b="1" dirty="0">
              <a:latin typeface="Constantia" panose="02030602050306030303" pitchFamily="18" charset="0"/>
              <a:ea typeface="宋体" panose="02010600030101010101" pitchFamily="2" charset="-122"/>
            </a:endParaRPr>
          </a:p>
        </p:txBody>
      </p:sp>
      <p:sp>
        <p:nvSpPr>
          <p:cNvPr id="324614" name="Rectangle 6"/>
          <p:cNvSpPr/>
          <p:nvPr/>
        </p:nvSpPr>
        <p:spPr>
          <a:xfrm>
            <a:off x="112713" y="4876800"/>
            <a:ext cx="8915400" cy="1568450"/>
          </a:xfrm>
          <a:prstGeom prst="rect">
            <a:avLst/>
          </a:prstGeom>
          <a:noFill/>
          <a:ln w="12700">
            <a:noFill/>
          </a:ln>
        </p:spPr>
        <p:txBody>
          <a:bodyPr anchor="t" anchorCtr="0">
            <a:spAutoFit/>
          </a:bodyPr>
          <a:p>
            <a:pPr eaLnBrk="0" hangingPunct="0"/>
            <a:r>
              <a:rPr lang="zh-CN" altLang="en-US" sz="2400" b="1" dirty="0">
                <a:solidFill>
                  <a:srgbClr val="800000"/>
                </a:solidFill>
                <a:latin typeface="Times New Roman" panose="02020603050405020304" pitchFamily="18" charset="0"/>
                <a:ea typeface="宋体" panose="02010600030101010101" pitchFamily="2" charset="-122"/>
              </a:rPr>
              <a:t>局限性：不适用于衡量测量仪表本身的质量。</a:t>
            </a:r>
            <a:r>
              <a:rPr lang="zh-CN" altLang="en-US" sz="2400" b="1" dirty="0">
                <a:latin typeface="Constantia" panose="02030602050306030303" pitchFamily="18" charset="0"/>
                <a:ea typeface="宋体" panose="02010600030101010101" pitchFamily="2" charset="-122"/>
              </a:rPr>
              <a:t>因为同一台仪器可以用来测量许多不同真值的被测量，随着被测量的减小，相对误差会变大。因此为了更合理的评价仪表的质量，采用“</a:t>
            </a:r>
            <a:r>
              <a:rPr lang="zh-CN" altLang="en-US" sz="2400" b="1" dirty="0">
                <a:solidFill>
                  <a:srgbClr val="0000FF"/>
                </a:solidFill>
                <a:latin typeface="Constantia" panose="02030602050306030303" pitchFamily="18" charset="0"/>
                <a:ea typeface="宋体" panose="02010600030101010101" pitchFamily="2" charset="-122"/>
              </a:rPr>
              <a:t>引用误差</a:t>
            </a:r>
            <a:r>
              <a:rPr lang="zh-CN" altLang="en-US" sz="2400" b="1" dirty="0">
                <a:latin typeface="Constantia" panose="02030602050306030303" pitchFamily="18" charset="0"/>
                <a:ea typeface="宋体" panose="02010600030101010101" pitchFamily="2" charset="-122"/>
              </a:rPr>
              <a:t>”。</a:t>
            </a:r>
            <a:endParaRPr lang="en-US" altLang="zh-CN" sz="2400" b="1" dirty="0">
              <a:latin typeface="Constantia" panose="02030602050306030303"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4610"/>
                                        </p:tgtEl>
                                        <p:attrNameLst>
                                          <p:attrName>style.visibility</p:attrName>
                                        </p:attrNameLst>
                                      </p:cBhvr>
                                      <p:to>
                                        <p:strVal val="visible"/>
                                      </p:to>
                                    </p:set>
                                    <p:animEffect transition="in" filter="wipe(right)">
                                      <p:cBhvr>
                                        <p:cTn id="7" dur="500"/>
                                        <p:tgtEl>
                                          <p:spTgt spid="3246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24612"/>
                                        </p:tgtEl>
                                        <p:attrNameLst>
                                          <p:attrName>style.visibility</p:attrName>
                                        </p:attrNameLst>
                                      </p:cBhvr>
                                      <p:to>
                                        <p:strVal val="visible"/>
                                      </p:to>
                                    </p:set>
                                    <p:animEffect transition="in" filter="wipe(right)">
                                      <p:cBhvr>
                                        <p:cTn id="12" dur="500"/>
                                        <p:tgtEl>
                                          <p:spTgt spid="3246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24613"/>
                                        </p:tgtEl>
                                        <p:attrNameLst>
                                          <p:attrName>style.visibility</p:attrName>
                                        </p:attrNameLst>
                                      </p:cBhvr>
                                      <p:to>
                                        <p:strVal val="visible"/>
                                      </p:to>
                                    </p:set>
                                    <p:animEffect transition="in" filter="wipe(right)">
                                      <p:cBhvr>
                                        <p:cTn id="17" dur="500"/>
                                        <p:tgtEl>
                                          <p:spTgt spid="3246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4614"/>
                                        </p:tgtEl>
                                        <p:attrNameLst>
                                          <p:attrName>style.visibility</p:attrName>
                                        </p:attrNameLst>
                                      </p:cBhvr>
                                      <p:to>
                                        <p:strVal val="visible"/>
                                      </p:to>
                                    </p:set>
                                    <p:animEffect transition="in" filter="wipe(left)">
                                      <p:cBhvr>
                                        <p:cTn id="22" dur="500"/>
                                        <p:tgtEl>
                                          <p:spTgt spid="324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0" grpId="0"/>
      <p:bldP spid="324612" grpId="0"/>
      <p:bldP spid="324613" grpId="0"/>
      <p:bldP spid="3246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5634" name="Object 2"/>
          <p:cNvGraphicFramePr>
            <a:graphicFrameLocks noGrp="1" noChangeAspect="1"/>
          </p:cNvGraphicFramePr>
          <p:nvPr>
            <p:ph sz="half" idx="2"/>
          </p:nvPr>
        </p:nvGraphicFramePr>
        <p:xfrm>
          <a:off x="2971800" y="609600"/>
          <a:ext cx="3505200" cy="939800"/>
        </p:xfrm>
        <a:graphic>
          <a:graphicData uri="http://schemas.openxmlformats.org/presentationml/2006/ole">
            <mc:AlternateContent xmlns:mc="http://schemas.openxmlformats.org/markup-compatibility/2006">
              <mc:Choice xmlns:v="urn:schemas-microsoft-com:vml" Requires="v">
                <p:oleObj spid="_x0000_s3080" name="" r:id="rId1" imgW="1562100" imgH="419100" progId="Equation.3">
                  <p:embed/>
                </p:oleObj>
              </mc:Choice>
              <mc:Fallback>
                <p:oleObj name="" r:id="rId1" imgW="1562100" imgH="419100" progId="Equation.3">
                  <p:embed/>
                  <p:pic>
                    <p:nvPicPr>
                      <p:cNvPr id="0" name="图片 3079"/>
                      <p:cNvPicPr/>
                      <p:nvPr/>
                    </p:nvPicPr>
                    <p:blipFill>
                      <a:blip r:embed="rId2"/>
                      <a:stretch>
                        <a:fillRect/>
                      </a:stretch>
                    </p:blipFill>
                    <p:spPr>
                      <a:xfrm>
                        <a:off x="2971800" y="609600"/>
                        <a:ext cx="3505200" cy="939800"/>
                      </a:xfrm>
                      <a:prstGeom prst="rect">
                        <a:avLst/>
                      </a:prstGeom>
                      <a:noFill/>
                      <a:ln w="38100">
                        <a:miter/>
                      </a:ln>
                    </p:spPr>
                  </p:pic>
                </p:oleObj>
              </mc:Fallback>
            </mc:AlternateContent>
          </a:graphicData>
        </a:graphic>
      </p:graphicFrame>
      <p:sp>
        <p:nvSpPr>
          <p:cNvPr id="26626" name="Rectangle 3"/>
          <p:cNvSpPr/>
          <p:nvPr/>
        </p:nvSpPr>
        <p:spPr>
          <a:xfrm>
            <a:off x="1212850" y="3198813"/>
            <a:ext cx="309880" cy="460375"/>
          </a:xfrm>
          <a:prstGeom prst="rect">
            <a:avLst/>
          </a:prstGeom>
          <a:noFill/>
          <a:ln w="9525">
            <a:noFill/>
          </a:ln>
        </p:spPr>
        <p:txBody>
          <a:bodyPr wrap="none" anchor="ctr" anchorCtr="0">
            <a:spAutoFit/>
          </a:bodyPr>
          <a:p>
            <a:endParaRPr lang="zh-CN" altLang="en-US" sz="2400" dirty="0">
              <a:latin typeface="Times New Roman" panose="02020603050405020304" pitchFamily="18" charset="0"/>
              <a:ea typeface="宋体" panose="02010600030101010101" pitchFamily="2" charset="-122"/>
            </a:endParaRPr>
          </a:p>
        </p:txBody>
      </p:sp>
      <p:sp>
        <p:nvSpPr>
          <p:cNvPr id="26627" name="Rectangle 4"/>
          <p:cNvSpPr/>
          <p:nvPr/>
        </p:nvSpPr>
        <p:spPr>
          <a:xfrm>
            <a:off x="533400" y="741363"/>
            <a:ext cx="1661160" cy="460375"/>
          </a:xfrm>
          <a:prstGeom prst="rect">
            <a:avLst/>
          </a:prstGeom>
          <a:noFill/>
          <a:ln w="12700">
            <a:noFill/>
          </a:ln>
        </p:spPr>
        <p:txBody>
          <a:bodyPr wrap="none" anchor="t" anchorCtr="0">
            <a:spAutoFit/>
          </a:bodyPr>
          <a:p>
            <a:pPr eaLnBrk="0" hangingPunct="0"/>
            <a:r>
              <a:rPr lang="en-US" altLang="zh-CN" sz="2400" b="1" dirty="0">
                <a:solidFill>
                  <a:srgbClr val="800000"/>
                </a:solidFill>
                <a:latin typeface="Arial" panose="020B0604020202020204" pitchFamily="34" charset="0"/>
                <a:ea typeface="宋体" panose="02010600030101010101" pitchFamily="2" charset="-122"/>
                <a:sym typeface="Symbol" panose="05050102010706020507" pitchFamily="18" charset="2"/>
              </a:rPr>
              <a:t>3.</a:t>
            </a:r>
            <a:r>
              <a:rPr lang="zh-CN" altLang="en-US" sz="2400" b="1" dirty="0">
                <a:solidFill>
                  <a:srgbClr val="800000"/>
                </a:solidFill>
                <a:latin typeface="Arial" panose="020B0604020202020204" pitchFamily="34" charset="0"/>
                <a:ea typeface="宋体" panose="02010600030101010101" pitchFamily="2" charset="-122"/>
              </a:rPr>
              <a:t>引用误差</a:t>
            </a:r>
            <a:endParaRPr lang="zh-CN" altLang="en-US" sz="2400" b="1" dirty="0">
              <a:solidFill>
                <a:srgbClr val="800000"/>
              </a:solidFill>
              <a:latin typeface="Arial" panose="020B0604020202020204" pitchFamily="34" charset="0"/>
              <a:ea typeface="宋体" panose="02010600030101010101" pitchFamily="2" charset="-122"/>
            </a:endParaRPr>
          </a:p>
        </p:txBody>
      </p:sp>
      <p:sp>
        <p:nvSpPr>
          <p:cNvPr id="325637" name="Rectangle 5"/>
          <p:cNvSpPr/>
          <p:nvPr/>
        </p:nvSpPr>
        <p:spPr>
          <a:xfrm>
            <a:off x="304800" y="1752600"/>
            <a:ext cx="9296400" cy="1568450"/>
          </a:xfrm>
          <a:prstGeom prst="rect">
            <a:avLst/>
          </a:prstGeom>
          <a:noFill/>
          <a:ln w="12700">
            <a:noFill/>
          </a:ln>
        </p:spPr>
        <p:txBody>
          <a:bodyPr anchor="t" anchorCtr="0">
            <a:spAutoFit/>
          </a:bodyPr>
          <a:p>
            <a:pPr eaLnBrk="0" hangingPunct="0"/>
            <a:r>
              <a:rPr lang="zh-CN" altLang="en-US" sz="2400" b="1" dirty="0">
                <a:solidFill>
                  <a:srgbClr val="800000"/>
                </a:solidFill>
                <a:latin typeface="Arial" panose="020B0604020202020204" pitchFamily="34" charset="0"/>
                <a:ea typeface="宋体" panose="02010600030101010101" pitchFamily="2" charset="-122"/>
                <a:sym typeface="Symbol" panose="05050102010706020507" pitchFamily="18" charset="2"/>
              </a:rPr>
              <a:t>注意：</a:t>
            </a:r>
            <a:r>
              <a:rPr lang="zh-CN" altLang="en-US" sz="2400" b="1" dirty="0">
                <a:latin typeface="Arial" panose="020B0604020202020204" pitchFamily="34" charset="0"/>
                <a:ea typeface="宋体" panose="02010600030101010101" pitchFamily="2" charset="-122"/>
                <a:sym typeface="Symbol" panose="05050102010706020507" pitchFamily="18" charset="2"/>
              </a:rPr>
              <a:t>绝对误差随测量值的变化而变化，在测量</a:t>
            </a:r>
            <a:endParaRPr lang="zh-CN" altLang="en-US" sz="2400" b="1" dirty="0">
              <a:latin typeface="Arial" panose="020B0604020202020204" pitchFamily="34" charset="0"/>
              <a:ea typeface="宋体" panose="02010600030101010101" pitchFamily="2" charset="-122"/>
              <a:sym typeface="Symbol" panose="05050102010706020507" pitchFamily="18" charset="2"/>
            </a:endParaRPr>
          </a:p>
          <a:p>
            <a:pPr eaLnBrk="0" hangingPunct="0"/>
            <a:r>
              <a:rPr lang="zh-CN" altLang="en-US" sz="2400" b="1" dirty="0">
                <a:latin typeface="Arial" panose="020B0604020202020204" pitchFamily="34" charset="0"/>
                <a:ea typeface="宋体" panose="02010600030101010101" pitchFamily="2" charset="-122"/>
                <a:sym typeface="Symbol" panose="05050102010706020507" pitchFamily="18" charset="2"/>
              </a:rPr>
              <a:t>          量程范围内绝对误差的最大值是定值，</a:t>
            </a:r>
            <a:endParaRPr lang="zh-CN" altLang="en-US" sz="2400" b="1" dirty="0">
              <a:latin typeface="Arial" panose="020B0604020202020204" pitchFamily="34" charset="0"/>
              <a:ea typeface="宋体" panose="02010600030101010101" pitchFamily="2" charset="-122"/>
              <a:sym typeface="Symbol" panose="05050102010706020507" pitchFamily="18" charset="2"/>
            </a:endParaRPr>
          </a:p>
          <a:p>
            <a:pPr eaLnBrk="0" hangingPunct="0"/>
            <a:r>
              <a:rPr lang="zh-CN" altLang="en-US" sz="2400" b="1" dirty="0">
                <a:latin typeface="Arial" panose="020B0604020202020204" pitchFamily="34" charset="0"/>
                <a:ea typeface="宋体" panose="02010600030101010101" pitchFamily="2" charset="-122"/>
                <a:sym typeface="Symbol" panose="05050102010706020507" pitchFamily="18" charset="2"/>
              </a:rPr>
              <a:t>          因此，常用最大引用误差来标定仪器本身</a:t>
            </a:r>
            <a:endParaRPr lang="zh-CN" altLang="en-US" sz="2400" b="1" dirty="0">
              <a:latin typeface="Arial" panose="020B0604020202020204" pitchFamily="34" charset="0"/>
              <a:ea typeface="宋体" panose="02010600030101010101" pitchFamily="2" charset="-122"/>
              <a:sym typeface="Symbol" panose="05050102010706020507" pitchFamily="18" charset="2"/>
            </a:endParaRPr>
          </a:p>
          <a:p>
            <a:pPr eaLnBrk="0" hangingPunct="0"/>
            <a:r>
              <a:rPr lang="zh-CN" altLang="en-US" sz="2400" b="1" dirty="0">
                <a:latin typeface="Arial" panose="020B0604020202020204" pitchFamily="34" charset="0"/>
                <a:ea typeface="宋体" panose="02010600030101010101" pitchFamily="2" charset="-122"/>
                <a:sym typeface="Symbol" panose="05050102010706020507" pitchFamily="18" charset="2"/>
              </a:rPr>
              <a:t>          性能的好与坏。</a:t>
            </a:r>
            <a:endParaRPr lang="zh-CN" altLang="en-US" sz="2400" b="1" dirty="0">
              <a:latin typeface="Arial" panose="020B0604020202020204" pitchFamily="34" charset="0"/>
              <a:ea typeface="宋体" panose="02010600030101010101" pitchFamily="2" charset="-122"/>
            </a:endParaRPr>
          </a:p>
        </p:txBody>
      </p:sp>
      <p:graphicFrame>
        <p:nvGraphicFramePr>
          <p:cNvPr id="26629" name="Object 6"/>
          <p:cNvGraphicFramePr>
            <a:graphicFrameLocks noGrp="1" noChangeAspect="1"/>
          </p:cNvGraphicFramePr>
          <p:nvPr>
            <p:ph sz="half" idx="1"/>
          </p:nvPr>
        </p:nvGraphicFramePr>
        <p:xfrm>
          <a:off x="1347788" y="3879850"/>
          <a:ext cx="4619625" cy="912813"/>
        </p:xfrm>
        <a:graphic>
          <a:graphicData uri="http://schemas.openxmlformats.org/presentationml/2006/ole">
            <mc:AlternateContent xmlns:mc="http://schemas.openxmlformats.org/markup-compatibility/2006">
              <mc:Choice xmlns:v="urn:schemas-microsoft-com:vml" Requires="v">
                <p:oleObj spid="_x0000_s3079" name="" r:id="rId3" imgW="2057400" imgH="406400" progId="Equation.3">
                  <p:embed/>
                </p:oleObj>
              </mc:Choice>
              <mc:Fallback>
                <p:oleObj name="" r:id="rId3" imgW="2057400" imgH="406400" progId="Equation.3">
                  <p:embed/>
                  <p:pic>
                    <p:nvPicPr>
                      <p:cNvPr id="0" name="图片 3078"/>
                      <p:cNvPicPr/>
                      <p:nvPr/>
                    </p:nvPicPr>
                    <p:blipFill>
                      <a:blip r:embed="rId4"/>
                      <a:stretch>
                        <a:fillRect/>
                      </a:stretch>
                    </p:blipFill>
                    <p:spPr>
                      <a:xfrm>
                        <a:off x="1347788" y="3879850"/>
                        <a:ext cx="4619625" cy="912813"/>
                      </a:xfrm>
                      <a:prstGeom prst="rect">
                        <a:avLst/>
                      </a:prstGeom>
                      <a:noFill/>
                      <a:ln w="38100">
                        <a:miter/>
                      </a:ln>
                    </p:spPr>
                  </p:pic>
                </p:oleObj>
              </mc:Fallback>
            </mc:AlternateContent>
          </a:graphicData>
        </a:graphic>
      </p:graphicFrame>
      <p:sp>
        <p:nvSpPr>
          <p:cNvPr id="325639" name="Rectangle 7"/>
          <p:cNvSpPr/>
          <p:nvPr/>
        </p:nvSpPr>
        <p:spPr>
          <a:xfrm>
            <a:off x="0" y="4816475"/>
            <a:ext cx="9296400" cy="829945"/>
          </a:xfrm>
          <a:prstGeom prst="rect">
            <a:avLst/>
          </a:prstGeom>
          <a:noFill/>
          <a:ln w="12700">
            <a:noFill/>
          </a:ln>
        </p:spPr>
        <p:txBody>
          <a:bodyPr anchor="t" anchorCtr="0">
            <a:spAutoFit/>
          </a:bodyPr>
          <a:p>
            <a:pPr eaLnBrk="0" hangingPunct="0"/>
            <a:r>
              <a:rPr lang="zh-CN" altLang="en-US" sz="2400" b="1" dirty="0">
                <a:solidFill>
                  <a:srgbClr val="800000"/>
                </a:solidFill>
                <a:latin typeface="Arial" panose="020B0604020202020204" pitchFamily="34" charset="0"/>
                <a:ea typeface="宋体" panose="02010600030101010101" pitchFamily="2" charset="-122"/>
                <a:sym typeface="Symbol" panose="05050102010706020507" pitchFamily="18" charset="2"/>
              </a:rPr>
              <a:t>结论：</a:t>
            </a:r>
            <a:endParaRPr lang="zh-CN" altLang="en-US" sz="2400" b="1" dirty="0">
              <a:solidFill>
                <a:srgbClr val="800000"/>
              </a:solidFill>
              <a:latin typeface="Arial" panose="020B0604020202020204" pitchFamily="34" charset="0"/>
              <a:ea typeface="宋体" panose="02010600030101010101" pitchFamily="2" charset="-122"/>
              <a:sym typeface="Symbol" panose="05050102010706020507" pitchFamily="18" charset="2"/>
            </a:endParaRPr>
          </a:p>
          <a:p>
            <a:pPr eaLnBrk="0" hangingPunct="0"/>
            <a:r>
              <a:rPr lang="zh-CN" altLang="en-US" sz="2400" b="1" dirty="0">
                <a:solidFill>
                  <a:srgbClr val="800000"/>
                </a:solidFill>
                <a:latin typeface="Arial" panose="020B0604020202020204" pitchFamily="34" charset="0"/>
                <a:ea typeface="宋体" panose="02010600030101010101" pitchFamily="2" charset="-122"/>
                <a:sym typeface="Symbol" panose="05050102010706020507" pitchFamily="18" charset="2"/>
              </a:rPr>
              <a:t>       </a:t>
            </a:r>
            <a:r>
              <a:rPr lang="zh-CN" altLang="en-US" sz="2400" b="1" dirty="0">
                <a:latin typeface="Arial" panose="020B0604020202020204" pitchFamily="34" charset="0"/>
                <a:ea typeface="宋体" panose="02010600030101010101" pitchFamily="2" charset="-122"/>
                <a:sym typeface="Symbol" panose="05050102010706020507" pitchFamily="18" charset="2"/>
              </a:rPr>
              <a:t>最大引用误差越小说明仪器的测量精度越高。</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5634"/>
                                        </p:tgtEl>
                                        <p:attrNameLst>
                                          <p:attrName>style.visibility</p:attrName>
                                        </p:attrNameLst>
                                      </p:cBhvr>
                                      <p:to>
                                        <p:strVal val="visible"/>
                                      </p:to>
                                    </p:set>
                                    <p:animEffect transition="in" filter="wipe(left)">
                                      <p:cBhvr>
                                        <p:cTn id="7" dur="500"/>
                                        <p:tgtEl>
                                          <p:spTgt spid="3256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5637"/>
                                        </p:tgtEl>
                                        <p:attrNameLst>
                                          <p:attrName>style.visibility</p:attrName>
                                        </p:attrNameLst>
                                      </p:cBhvr>
                                      <p:to>
                                        <p:strVal val="visible"/>
                                      </p:to>
                                    </p:set>
                                    <p:animEffect transition="in" filter="wipe(left)">
                                      <p:cBhvr>
                                        <p:cTn id="12" dur="500"/>
                                        <p:tgtEl>
                                          <p:spTgt spid="3256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5639"/>
                                        </p:tgtEl>
                                        <p:attrNameLst>
                                          <p:attrName>style.visibility</p:attrName>
                                        </p:attrNameLst>
                                      </p:cBhvr>
                                      <p:to>
                                        <p:strVal val="visible"/>
                                      </p:to>
                                    </p:set>
                                    <p:animEffect transition="in" filter="wipe(left)">
                                      <p:cBhvr>
                                        <p:cTn id="17" dur="500"/>
                                        <p:tgtEl>
                                          <p:spTgt spid="325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7" grpId="0"/>
      <p:bldP spid="3256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Rectangle 2"/>
          <p:cNvSpPr/>
          <p:nvPr/>
        </p:nvSpPr>
        <p:spPr>
          <a:xfrm>
            <a:off x="0" y="914400"/>
            <a:ext cx="8915400" cy="561975"/>
          </a:xfrm>
          <a:prstGeom prst="rect">
            <a:avLst/>
          </a:prstGeom>
          <a:noFill/>
          <a:ln w="12700">
            <a:noFill/>
          </a:ln>
        </p:spPr>
        <p:txBody>
          <a:bodyPr anchor="t" anchorCtr="0">
            <a:spAutoFit/>
          </a:bodyPr>
          <a:p>
            <a:pPr algn="just" eaLnBrk="0" hangingPunct="0">
              <a:lnSpc>
                <a:spcPct val="110000"/>
              </a:lnSpc>
              <a:spcBef>
                <a:spcPct val="20000"/>
              </a:spcBef>
              <a:buClr>
                <a:srgbClr val="B32C16"/>
              </a:buClr>
              <a:buSzPct val="95000"/>
              <a:buFont typeface="Wingdings 2" panose="05020102010507070707" pitchFamily="18" charset="2"/>
            </a:pPr>
            <a:r>
              <a:rPr lang="zh-CN" altLang="en-US" sz="2800" b="1" dirty="0">
                <a:solidFill>
                  <a:srgbClr val="0000FF"/>
                </a:solidFill>
                <a:latin typeface="Times New Roman" panose="02020603050405020304" pitchFamily="18" charset="0"/>
                <a:ea typeface="宋体" panose="02010600030101010101" pitchFamily="2" charset="-122"/>
              </a:rPr>
              <a:t>四、系统误差、随机误差和粗大误差</a:t>
            </a:r>
            <a:endParaRPr lang="zh-CN" altLang="en-US" sz="2800" dirty="0">
              <a:solidFill>
                <a:srgbClr val="0000FF"/>
              </a:solidFill>
              <a:latin typeface="Arial" panose="020B0604020202020204" pitchFamily="34" charset="0"/>
              <a:ea typeface="宋体" panose="02010600030101010101" pitchFamily="2" charset="-122"/>
            </a:endParaRPr>
          </a:p>
        </p:txBody>
      </p:sp>
      <p:sp>
        <p:nvSpPr>
          <p:cNvPr id="35842" name="Rectangle 3"/>
          <p:cNvSpPr/>
          <p:nvPr/>
        </p:nvSpPr>
        <p:spPr>
          <a:xfrm>
            <a:off x="0" y="1524000"/>
            <a:ext cx="6934200" cy="76200"/>
          </a:xfrm>
          <a:prstGeom prst="rect">
            <a:avLst/>
          </a:prstGeom>
          <a:solidFill>
            <a:schemeClr val="accent1">
              <a:alpha val="50195"/>
            </a:schemeClr>
          </a:solidFill>
          <a:ln w="9525">
            <a:noFill/>
          </a:ln>
        </p:spPr>
        <p:txBody>
          <a:bodyPr anchor="t" anchorCtr="0"/>
          <a:p>
            <a:endParaRPr lang="en-US" altLang="zh-CN" sz="2400" dirty="0">
              <a:latin typeface="Times New Roman" panose="02020603050405020304" pitchFamily="18" charset="0"/>
              <a:ea typeface="宋体" panose="02010600030101010101" pitchFamily="2" charset="-122"/>
            </a:endParaRPr>
          </a:p>
        </p:txBody>
      </p:sp>
      <p:sp>
        <p:nvSpPr>
          <p:cNvPr id="333828" name="Rectangle 4"/>
          <p:cNvSpPr/>
          <p:nvPr/>
        </p:nvSpPr>
        <p:spPr>
          <a:xfrm>
            <a:off x="0" y="1752600"/>
            <a:ext cx="8991600" cy="1568450"/>
          </a:xfrm>
          <a:prstGeom prst="rect">
            <a:avLst/>
          </a:prstGeom>
          <a:noFill/>
          <a:ln w="12700">
            <a:noFill/>
          </a:ln>
        </p:spPr>
        <p:txBody>
          <a:bodyPr anchor="t" anchorCtr="0">
            <a:spAutoFit/>
          </a:bodyPr>
          <a:p>
            <a:pPr eaLnBrk="0" hangingPunct="0"/>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1</a:t>
            </a:r>
            <a:r>
              <a:rPr lang="zh-CN" altLang="en-US" sz="2400" b="1" dirty="0">
                <a:latin typeface="Arial" panose="020B0604020202020204" pitchFamily="34" charset="0"/>
                <a:ea typeface="宋体" panose="02010600030101010101" pitchFamily="2" charset="-122"/>
              </a:rPr>
              <a:t>） 系统误差：在相同条件下，对同一被测量进行多次重复测量时</a:t>
            </a:r>
            <a:r>
              <a:rPr lang="en-US" altLang="zh-CN" sz="24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如果</a:t>
            </a:r>
            <a:r>
              <a:rPr lang="zh-CN" altLang="en-US" sz="2400" b="1" dirty="0">
                <a:solidFill>
                  <a:srgbClr val="0000FF"/>
                </a:solidFill>
                <a:latin typeface="Arial" panose="020B0604020202020204" pitchFamily="34" charset="0"/>
                <a:ea typeface="宋体" panose="02010600030101010101" pitchFamily="2" charset="-122"/>
              </a:rPr>
              <a:t>误差按照一定的规律出现</a:t>
            </a:r>
            <a:r>
              <a:rPr lang="en-US" altLang="zh-CN" sz="2400" b="1" dirty="0">
                <a:solidFill>
                  <a:srgbClr val="0000FF"/>
                </a:solidFill>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则把这种误差称为系统误差。例如</a:t>
            </a:r>
            <a:r>
              <a:rPr lang="en-US" altLang="zh-CN" sz="24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标准量值的不准确及仪表刻度的不准确而引起的误差。 </a:t>
            </a:r>
            <a:endParaRPr lang="zh-CN" altLang="en-US" sz="2400" b="1" dirty="0">
              <a:latin typeface="Arial" panose="020B0604020202020204" pitchFamily="34" charset="0"/>
              <a:ea typeface="宋体" panose="02010600030101010101" pitchFamily="2" charset="-122"/>
            </a:endParaRPr>
          </a:p>
        </p:txBody>
      </p:sp>
      <p:sp>
        <p:nvSpPr>
          <p:cNvPr id="333829" name="Rectangle 5"/>
          <p:cNvSpPr/>
          <p:nvPr/>
        </p:nvSpPr>
        <p:spPr>
          <a:xfrm>
            <a:off x="0" y="4191000"/>
            <a:ext cx="8839200" cy="1198880"/>
          </a:xfrm>
          <a:prstGeom prst="rect">
            <a:avLst/>
          </a:prstGeom>
          <a:noFill/>
          <a:ln w="12700">
            <a:noFill/>
          </a:ln>
        </p:spPr>
        <p:txBody>
          <a:bodyPr anchor="t" anchorCtr="0">
            <a:spAutoFit/>
          </a:bodyPr>
          <a:p>
            <a:pPr eaLnBrk="0" hangingPunct="0"/>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2</a:t>
            </a:r>
            <a:r>
              <a:rPr lang="zh-CN" altLang="en-US" sz="2400" b="1" dirty="0">
                <a:latin typeface="Arial" panose="020B0604020202020204" pitchFamily="34" charset="0"/>
                <a:ea typeface="宋体" panose="02010600030101010101" pitchFamily="2" charset="-122"/>
              </a:rPr>
              <a:t>） 随机误差：在相同条件下，对同一被测量进行多次重复测量时</a:t>
            </a:r>
            <a:r>
              <a:rPr lang="en-US" altLang="zh-CN" sz="2400" b="1" dirty="0">
                <a:latin typeface="Arial" panose="020B0604020202020204" pitchFamily="34" charset="0"/>
                <a:ea typeface="宋体" panose="02010600030101010101" pitchFamily="2" charset="-122"/>
              </a:rPr>
              <a:t>, </a:t>
            </a:r>
            <a:r>
              <a:rPr lang="zh-CN" altLang="en-US" sz="2400" b="1" dirty="0">
                <a:solidFill>
                  <a:srgbClr val="0000FF"/>
                </a:solidFill>
                <a:latin typeface="Arial" panose="020B0604020202020204" pitchFamily="34" charset="0"/>
                <a:ea typeface="宋体" panose="02010600030101010101" pitchFamily="2" charset="-122"/>
              </a:rPr>
              <a:t>误差的大小和符号以不可预见的方式变化</a:t>
            </a:r>
            <a:r>
              <a:rPr lang="en-US" altLang="zh-CN" sz="2400" b="1" dirty="0">
                <a:solidFill>
                  <a:srgbClr val="0000FF"/>
                </a:solidFill>
                <a:latin typeface="Arial" panose="020B0604020202020204" pitchFamily="34" charset="0"/>
                <a:ea typeface="宋体" panose="02010600030101010101" pitchFamily="2" charset="-122"/>
              </a:rPr>
              <a:t>, </a:t>
            </a:r>
            <a:r>
              <a:rPr lang="zh-CN" altLang="en-US" sz="2400" b="1" dirty="0">
                <a:solidFill>
                  <a:srgbClr val="0000FF"/>
                </a:solidFill>
                <a:latin typeface="Arial" panose="020B0604020202020204" pitchFamily="34" charset="0"/>
                <a:ea typeface="宋体" panose="02010600030101010101" pitchFamily="2" charset="-122"/>
              </a:rPr>
              <a:t>但就误差的总体而言</a:t>
            </a:r>
            <a:r>
              <a:rPr lang="en-US" altLang="zh-CN" sz="2400" b="1" dirty="0">
                <a:solidFill>
                  <a:srgbClr val="0000FF"/>
                </a:solidFill>
                <a:latin typeface="Arial" panose="020B0604020202020204" pitchFamily="34" charset="0"/>
                <a:ea typeface="宋体" panose="02010600030101010101" pitchFamily="2" charset="-122"/>
              </a:rPr>
              <a:t>, </a:t>
            </a:r>
            <a:r>
              <a:rPr lang="zh-CN" altLang="en-US" sz="2400" b="1" dirty="0">
                <a:solidFill>
                  <a:srgbClr val="0000FF"/>
                </a:solidFill>
                <a:latin typeface="Arial" panose="020B0604020202020204" pitchFamily="34" charset="0"/>
                <a:ea typeface="宋体" panose="02010600030101010101" pitchFamily="2" charset="-122"/>
              </a:rPr>
              <a:t>具有一定的统计规律性</a:t>
            </a:r>
            <a:r>
              <a:rPr lang="zh-CN" altLang="en-US" sz="2400" b="1" dirty="0">
                <a:latin typeface="Arial" panose="020B0604020202020204" pitchFamily="34" charset="0"/>
                <a:ea typeface="宋体" panose="02010600030101010101" pitchFamily="2" charset="-122"/>
              </a:rPr>
              <a:t>的误差称为随机误差。</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3828"/>
                                        </p:tgtEl>
                                        <p:attrNameLst>
                                          <p:attrName>style.visibility</p:attrName>
                                        </p:attrNameLst>
                                      </p:cBhvr>
                                      <p:to>
                                        <p:strVal val="visible"/>
                                      </p:to>
                                    </p:set>
                                    <p:animEffect transition="in" filter="wipe(left)">
                                      <p:cBhvr>
                                        <p:cTn id="7" dur="500"/>
                                        <p:tgtEl>
                                          <p:spTgt spid="3338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3829"/>
                                        </p:tgtEl>
                                        <p:attrNameLst>
                                          <p:attrName>style.visibility</p:attrName>
                                        </p:attrNameLst>
                                      </p:cBhvr>
                                      <p:to>
                                        <p:strVal val="visible"/>
                                      </p:to>
                                    </p:set>
                                    <p:animEffect transition="in" filter="wipe(left)">
                                      <p:cBhvr>
                                        <p:cTn id="12" dur="500"/>
                                        <p:tgtEl>
                                          <p:spTgt spid="333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8" grpId="0"/>
      <p:bldP spid="3338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标题 518145"/>
          <p:cNvSpPr>
            <a:spLocks noGrp="1"/>
          </p:cNvSpPr>
          <p:nvPr>
            <p:ph type="title"/>
          </p:nvPr>
        </p:nvSpPr>
        <p:spPr>
          <a:xfrm>
            <a:off x="952" y="1417331"/>
            <a:ext cx="9143048" cy="491966"/>
          </a:xfrm>
          <a:noFill/>
          <a:ln w="9525">
            <a:noFill/>
          </a:ln>
        </p:spPr>
        <p:txBody>
          <a:bodyPr vert="horz" wrap="square" lIns="68580" tIns="34290" rIns="68580" bIns="34290" anchor="ctr"/>
          <a:lstStyle/>
          <a:p>
            <a:pPr marL="838200" indent="-838200"/>
            <a:r>
              <a:rPr lang="zh-CN" altLang="en-US" sz="2800" b="1" dirty="0">
                <a:solidFill>
                  <a:schemeClr val="accent1">
                    <a:lumMod val="25000"/>
                  </a:schemeClr>
                </a:solidFill>
                <a:latin typeface="+mj-ea"/>
              </a:rPr>
              <a:t>电量和非电量</a:t>
            </a:r>
            <a:endParaRPr lang="zh-CN" altLang="en-US" sz="2800" b="1" dirty="0">
              <a:solidFill>
                <a:schemeClr val="accent1">
                  <a:lumMod val="25000"/>
                </a:schemeClr>
              </a:solidFill>
              <a:latin typeface="+mj-ea"/>
            </a:endParaRPr>
          </a:p>
        </p:txBody>
      </p:sp>
      <p:sp>
        <p:nvSpPr>
          <p:cNvPr id="2" name="矩形 1"/>
          <p:cNvSpPr/>
          <p:nvPr/>
        </p:nvSpPr>
        <p:spPr>
          <a:xfrm>
            <a:off x="1278000" y="2079005"/>
            <a:ext cx="6599400" cy="3328670"/>
          </a:xfrm>
          <a:prstGeom prst="rect">
            <a:avLst/>
          </a:prstGeom>
        </p:spPr>
        <p:txBody>
          <a:bodyPr wrap="square">
            <a:spAutoFit/>
          </a:bodyPr>
          <a:lstStyle/>
          <a:p>
            <a:pPr marL="342900" lvl="0" indent="-342900" algn="l">
              <a:lnSpc>
                <a:spcPct val="130000"/>
              </a:lnSpc>
              <a:buClr>
                <a:srgbClr val="6B6BCE"/>
              </a:buClr>
              <a:buFont typeface="Wingdings" panose="05000000000000000000" pitchFamily="2" charset="2"/>
              <a:buChar char="u"/>
            </a:pPr>
            <a:r>
              <a:rPr lang="zh-CN" altLang="en-US" sz="1800" dirty="0">
                <a:solidFill>
                  <a:srgbClr val="000000"/>
                </a:solidFill>
                <a:latin typeface="Arial" panose="020B0604020202020204"/>
                <a:ea typeface="黑体" panose="02010609060101010101" pitchFamily="49" charset="-122"/>
                <a:cs typeface="+mn-cs"/>
              </a:rPr>
              <a:t>表征物质特性及运动形式的参数很多，根据物质的电特性，可分为</a:t>
            </a:r>
            <a:r>
              <a:rPr lang="zh-CN" altLang="en-US" sz="1800" dirty="0">
                <a:solidFill>
                  <a:srgbClr val="CC0066"/>
                </a:solidFill>
                <a:latin typeface="Arial" panose="020B0604020202020204"/>
                <a:ea typeface="黑体" panose="02010609060101010101" pitchFamily="49" charset="-122"/>
                <a:cs typeface="+mn-cs"/>
              </a:rPr>
              <a:t>电量和非电量</a:t>
            </a:r>
            <a:r>
              <a:rPr lang="zh-CN" altLang="en-US" sz="1800" dirty="0">
                <a:solidFill>
                  <a:srgbClr val="000000"/>
                </a:solidFill>
                <a:latin typeface="Arial" panose="020B0604020202020204"/>
                <a:ea typeface="黑体" panose="02010609060101010101" pitchFamily="49" charset="-122"/>
                <a:cs typeface="+mn-cs"/>
              </a:rPr>
              <a:t>两类。</a:t>
            </a:r>
            <a:endParaRPr lang="zh-CN" altLang="en-US" sz="1800" dirty="0">
              <a:solidFill>
                <a:srgbClr val="000000"/>
              </a:solidFill>
              <a:latin typeface="Arial" panose="020B0604020202020204"/>
              <a:ea typeface="黑体" panose="02010609060101010101" pitchFamily="49" charset="-122"/>
              <a:cs typeface="+mn-cs"/>
            </a:endParaRPr>
          </a:p>
          <a:p>
            <a:pPr marL="342900" lvl="0" indent="-342900" algn="l">
              <a:lnSpc>
                <a:spcPct val="130000"/>
              </a:lnSpc>
              <a:buClr>
                <a:srgbClr val="6B6BCE"/>
              </a:buClr>
              <a:buFont typeface="Wingdings" panose="05000000000000000000" pitchFamily="2" charset="2"/>
              <a:buChar char="u"/>
            </a:pPr>
            <a:r>
              <a:rPr lang="zh-CN" altLang="en-US" sz="1800" dirty="0">
                <a:solidFill>
                  <a:srgbClr val="000000"/>
                </a:solidFill>
                <a:latin typeface="Arial" panose="020B0604020202020204"/>
                <a:ea typeface="黑体" panose="02010609060101010101" pitchFamily="49" charset="-122"/>
                <a:cs typeface="+mn-cs"/>
              </a:rPr>
              <a:t>电量一般是指物理学中的电学量，例如电压、电流、电阻、电容及电感等；</a:t>
            </a:r>
            <a:endParaRPr lang="zh-CN" altLang="en-US" sz="1800" dirty="0">
              <a:solidFill>
                <a:srgbClr val="000000"/>
              </a:solidFill>
              <a:latin typeface="Arial" panose="020B0604020202020204"/>
              <a:ea typeface="黑体" panose="02010609060101010101" pitchFamily="49" charset="-122"/>
              <a:cs typeface="+mn-cs"/>
            </a:endParaRPr>
          </a:p>
          <a:p>
            <a:pPr marL="342900" lvl="0" indent="-342900" algn="l">
              <a:lnSpc>
                <a:spcPct val="130000"/>
              </a:lnSpc>
              <a:buClr>
                <a:srgbClr val="6B6BCE"/>
              </a:buClr>
              <a:buFont typeface="Wingdings" panose="05000000000000000000" pitchFamily="2" charset="2"/>
              <a:buChar char="u"/>
            </a:pPr>
            <a:r>
              <a:rPr lang="zh-CN" altLang="en-US" sz="1800" dirty="0">
                <a:solidFill>
                  <a:srgbClr val="000000"/>
                </a:solidFill>
                <a:latin typeface="Arial" panose="020B0604020202020204"/>
                <a:ea typeface="黑体" panose="02010609060101010101" pitchFamily="49" charset="-122"/>
                <a:cs typeface="+mn-cs"/>
              </a:rPr>
              <a:t>非电量则是指除电量之外的一些参数，例如压力、流量、尺寸、位移量、重量、力、速度、加速度、转速、温度、浓度及酸碱度等等。</a:t>
            </a:r>
            <a:endParaRPr lang="zh-CN" altLang="en-US" sz="1800" dirty="0">
              <a:solidFill>
                <a:srgbClr val="000000"/>
              </a:solidFill>
              <a:latin typeface="Arial" panose="020B0604020202020204"/>
              <a:ea typeface="黑体" panose="02010609060101010101" pitchFamily="49" charset="-122"/>
              <a:cs typeface="+mn-cs"/>
            </a:endParaRPr>
          </a:p>
          <a:p>
            <a:pPr marL="342900" lvl="0" indent="-342900" algn="l">
              <a:lnSpc>
                <a:spcPct val="130000"/>
              </a:lnSpc>
              <a:buClr>
                <a:srgbClr val="6B6BCE"/>
              </a:buClr>
              <a:buFont typeface="Wingdings" panose="05000000000000000000" pitchFamily="2" charset="2"/>
              <a:buChar char="u"/>
            </a:pPr>
            <a:r>
              <a:rPr lang="zh-CN" altLang="en-US" sz="1800" dirty="0">
                <a:solidFill>
                  <a:srgbClr val="000000"/>
                </a:solidFill>
                <a:latin typeface="Arial" panose="020B0604020202020204"/>
                <a:ea typeface="黑体" panose="02010609060101010101" pitchFamily="49" charset="-122"/>
                <a:cs typeface="+mn-cs"/>
              </a:rPr>
              <a:t>人类为了认识物质及事物的本质，需要对物质特性进行测量，其中大多数是对</a:t>
            </a:r>
            <a:r>
              <a:rPr lang="zh-CN" altLang="en-US" sz="1800" dirty="0">
                <a:solidFill>
                  <a:srgbClr val="CC0066"/>
                </a:solidFill>
                <a:latin typeface="Arial" panose="020B0604020202020204"/>
                <a:ea typeface="黑体" panose="02010609060101010101" pitchFamily="49" charset="-122"/>
                <a:cs typeface="+mn-cs"/>
              </a:rPr>
              <a:t>非电量</a:t>
            </a:r>
            <a:r>
              <a:rPr lang="zh-CN" altLang="en-US" sz="1800" dirty="0">
                <a:solidFill>
                  <a:srgbClr val="000000"/>
                </a:solidFill>
                <a:latin typeface="Arial" panose="020B0604020202020204"/>
                <a:ea typeface="黑体" panose="02010609060101010101" pitchFamily="49" charset="-122"/>
                <a:cs typeface="+mn-cs"/>
              </a:rPr>
              <a:t>的测量。</a:t>
            </a:r>
            <a:endParaRPr lang="zh-CN" altLang="en-US" sz="1800" dirty="0">
              <a:solidFill>
                <a:srgbClr val="000000"/>
              </a:solidFill>
              <a:latin typeface="Arial" panose="020B0604020202020204"/>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1000"/>
                                        <p:tgtEl>
                                          <p:spTgt spid="2">
                                            <p:txEl>
                                              <p:pRg st="3" end="3"/>
                                            </p:txEl>
                                          </p:spTgt>
                                        </p:tgtEl>
                                      </p:cBhvr>
                                    </p:animEffect>
                                    <p:anim calcmode="lin" valueType="num">
                                      <p:cBhvr>
                                        <p:cTn id="21"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p:nvPr/>
        </p:nvSpPr>
        <p:spPr>
          <a:xfrm>
            <a:off x="0" y="914400"/>
            <a:ext cx="8915400" cy="497205"/>
          </a:xfrm>
          <a:prstGeom prst="rect">
            <a:avLst/>
          </a:prstGeom>
          <a:noFill/>
          <a:ln w="12700">
            <a:noFill/>
          </a:ln>
        </p:spPr>
        <p:txBody>
          <a:bodyPr anchor="t" anchorCtr="0">
            <a:spAutoFit/>
          </a:bodyPr>
          <a:p>
            <a:pPr algn="just" eaLnBrk="0" hangingPunct="0">
              <a:lnSpc>
                <a:spcPct val="110000"/>
              </a:lnSpc>
              <a:spcBef>
                <a:spcPct val="20000"/>
              </a:spcBef>
              <a:buClr>
                <a:srgbClr val="B32C16"/>
              </a:buClr>
              <a:buSzPct val="95000"/>
              <a:buFont typeface="Wingdings 2" panose="05020102010507070707" pitchFamily="18" charset="2"/>
            </a:pPr>
            <a:r>
              <a:rPr lang="zh-CN" altLang="en-US" sz="2400" b="1" dirty="0">
                <a:solidFill>
                  <a:srgbClr val="0000FF"/>
                </a:solidFill>
                <a:latin typeface="Times New Roman" panose="02020603050405020304" pitchFamily="18" charset="0"/>
                <a:ea typeface="宋体" panose="02010600030101010101" pitchFamily="2" charset="-122"/>
              </a:rPr>
              <a:t>四、系统误差、随机误差和粗大误差</a:t>
            </a:r>
            <a:endParaRPr lang="zh-CN" altLang="en-US" sz="2400" b="1" dirty="0">
              <a:solidFill>
                <a:srgbClr val="0000FF"/>
              </a:solidFill>
              <a:latin typeface="Times New Roman" panose="02020603050405020304" pitchFamily="18" charset="0"/>
              <a:ea typeface="宋体" panose="02010600030101010101" pitchFamily="2" charset="-122"/>
            </a:endParaRPr>
          </a:p>
        </p:txBody>
      </p:sp>
      <p:sp>
        <p:nvSpPr>
          <p:cNvPr id="36866" name="Rectangle 3"/>
          <p:cNvSpPr/>
          <p:nvPr/>
        </p:nvSpPr>
        <p:spPr>
          <a:xfrm>
            <a:off x="0" y="1524000"/>
            <a:ext cx="6934200" cy="76200"/>
          </a:xfrm>
          <a:prstGeom prst="rect">
            <a:avLst/>
          </a:prstGeom>
          <a:solidFill>
            <a:schemeClr val="accent1">
              <a:alpha val="50195"/>
            </a:schemeClr>
          </a:solidFill>
          <a:ln w="9525">
            <a:noFill/>
          </a:ln>
        </p:spPr>
        <p:txBody>
          <a:bodyPr anchor="t" anchorCtr="0"/>
          <a:p>
            <a:endParaRPr lang="en-US" altLang="zh-CN" sz="2400" dirty="0">
              <a:latin typeface="Times New Roman" panose="02020603050405020304" pitchFamily="18" charset="0"/>
              <a:ea typeface="宋体" panose="02010600030101010101" pitchFamily="2" charset="-122"/>
            </a:endParaRPr>
          </a:p>
        </p:txBody>
      </p:sp>
      <p:sp>
        <p:nvSpPr>
          <p:cNvPr id="334852" name="Rectangle 4"/>
          <p:cNvSpPr/>
          <p:nvPr/>
        </p:nvSpPr>
        <p:spPr>
          <a:xfrm>
            <a:off x="0" y="1676400"/>
            <a:ext cx="9144000" cy="1529715"/>
          </a:xfrm>
          <a:prstGeom prst="rect">
            <a:avLst/>
          </a:prstGeom>
          <a:noFill/>
          <a:ln w="12700">
            <a:noFill/>
          </a:ln>
        </p:spPr>
        <p:txBody>
          <a:bodyPr anchor="t" anchorCtr="0">
            <a:spAutoFit/>
          </a:bodyPr>
          <a:p>
            <a:pPr>
              <a:lnSpc>
                <a:spcPct val="130000"/>
              </a:lnSpc>
              <a:spcBef>
                <a:spcPct val="50000"/>
              </a:spcBef>
            </a:pPr>
            <a:r>
              <a:rPr lang="zh-CN" altLang="en-US" sz="2400" b="1" dirty="0">
                <a:latin typeface="Arial" panose="020B0604020202020204" pitchFamily="34" charset="0"/>
                <a:ea typeface="宋体" panose="02010600030101010101" pitchFamily="2" charset="-122"/>
              </a:rPr>
              <a:t>        引起随机误差的原因是很多难以掌握或暂时未能掌握的微小因素</a:t>
            </a:r>
            <a:r>
              <a:rPr lang="en-US" altLang="zh-CN" sz="24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一般无法控制。对于随机误差不能用简单的修正值来修正</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只能用概率和数理统计的方法去计算它出现的可能性的大小。 </a:t>
            </a:r>
            <a:endParaRPr lang="zh-CN" altLang="en-US" sz="2400" b="1" dirty="0">
              <a:latin typeface="Arial" panose="020B0604020202020204" pitchFamily="34" charset="0"/>
              <a:ea typeface="宋体" panose="02010600030101010101" pitchFamily="2" charset="-122"/>
            </a:endParaRPr>
          </a:p>
        </p:txBody>
      </p:sp>
      <p:sp>
        <p:nvSpPr>
          <p:cNvPr id="334853" name="Rectangle 5"/>
          <p:cNvSpPr/>
          <p:nvPr/>
        </p:nvSpPr>
        <p:spPr>
          <a:xfrm>
            <a:off x="228600" y="4038600"/>
            <a:ext cx="8915400" cy="2964815"/>
          </a:xfrm>
          <a:prstGeom prst="rect">
            <a:avLst/>
          </a:prstGeom>
          <a:noFill/>
          <a:ln w="12700">
            <a:noFill/>
          </a:ln>
        </p:spPr>
        <p:txBody>
          <a:bodyPr anchor="t" anchorCtr="0">
            <a:noAutofit/>
          </a:bodyPr>
          <a:p>
            <a:pPr>
              <a:lnSpc>
                <a:spcPct val="130000"/>
              </a:lnSpc>
              <a:spcBef>
                <a:spcPct val="50000"/>
              </a:spcBef>
            </a:pP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3</a:t>
            </a:r>
            <a:r>
              <a:rPr lang="zh-CN" altLang="en-US" sz="2400" b="1" dirty="0">
                <a:latin typeface="Arial" panose="020B0604020202020204" pitchFamily="34" charset="0"/>
                <a:ea typeface="宋体" panose="02010600030101010101" pitchFamily="2" charset="-122"/>
              </a:rPr>
              <a:t>） 粗大误差：</a:t>
            </a:r>
            <a:r>
              <a:rPr lang="zh-CN" altLang="en-US" sz="2400" b="1" dirty="0">
                <a:solidFill>
                  <a:srgbClr val="0000FF"/>
                </a:solidFill>
                <a:latin typeface="Arial" panose="020B0604020202020204" pitchFamily="34" charset="0"/>
                <a:ea typeface="宋体" panose="02010600030101010101" pitchFamily="2" charset="-122"/>
              </a:rPr>
              <a:t>明显</a:t>
            </a:r>
            <a:r>
              <a:rPr lang="zh-CN" altLang="en-US" sz="2400" b="1" dirty="0">
                <a:latin typeface="Arial" panose="020B0604020202020204" pitchFamily="34" charset="0"/>
                <a:ea typeface="宋体" panose="02010600030101010101" pitchFamily="2" charset="-122"/>
              </a:rPr>
              <a:t>偏离测量结果的误差称为粗大误差</a:t>
            </a:r>
            <a:r>
              <a:rPr lang="en-US" altLang="zh-CN" sz="24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又称疏忽误差。这类误差是由于测量者疏忽大意或环境条件的突然变化而引起的。</a:t>
            </a:r>
            <a:r>
              <a:rPr lang="zh-CN" altLang="en-US" sz="2400" b="1" dirty="0">
                <a:solidFill>
                  <a:srgbClr val="800000"/>
                </a:solidFill>
                <a:latin typeface="Arial" panose="020B0604020202020204" pitchFamily="34" charset="0"/>
                <a:ea typeface="宋体" panose="02010600030101010101" pitchFamily="2" charset="-122"/>
              </a:rPr>
              <a:t>对于粗大误差</a:t>
            </a:r>
            <a:r>
              <a:rPr lang="en-US" altLang="zh-CN" sz="2400" b="1" dirty="0">
                <a:solidFill>
                  <a:srgbClr val="800000"/>
                </a:solidFill>
                <a:latin typeface="Arial" panose="020B0604020202020204" pitchFamily="34" charset="0"/>
                <a:ea typeface="宋体" panose="02010600030101010101" pitchFamily="2" charset="-122"/>
              </a:rPr>
              <a:t>, </a:t>
            </a:r>
            <a:r>
              <a:rPr lang="zh-CN" altLang="en-US" sz="2400" b="1" dirty="0">
                <a:solidFill>
                  <a:srgbClr val="800000"/>
                </a:solidFill>
                <a:latin typeface="Arial" panose="020B0604020202020204" pitchFamily="34" charset="0"/>
                <a:ea typeface="宋体" panose="02010600030101010101" pitchFamily="2" charset="-122"/>
              </a:rPr>
              <a:t>首先应设法判断是否存在</a:t>
            </a:r>
            <a:r>
              <a:rPr lang="en-US" altLang="zh-CN" sz="2400" b="1" dirty="0">
                <a:solidFill>
                  <a:srgbClr val="800000"/>
                </a:solidFill>
                <a:latin typeface="Arial" panose="020B0604020202020204" pitchFamily="34" charset="0"/>
                <a:ea typeface="宋体" panose="02010600030101010101" pitchFamily="2" charset="-122"/>
              </a:rPr>
              <a:t>, </a:t>
            </a:r>
            <a:r>
              <a:rPr lang="zh-CN" altLang="en-US" sz="2400" b="1" dirty="0">
                <a:solidFill>
                  <a:srgbClr val="800000"/>
                </a:solidFill>
                <a:latin typeface="Arial" panose="020B0604020202020204" pitchFamily="34" charset="0"/>
                <a:ea typeface="宋体" panose="02010600030101010101" pitchFamily="2" charset="-122"/>
              </a:rPr>
              <a:t>然后将其剔除，最后再进行系统误差与随机误差的分析。</a:t>
            </a:r>
            <a:r>
              <a:rPr lang="zh-CN" altLang="en-US" sz="2400" b="1" dirty="0">
                <a:latin typeface="Arial" panose="020B0604020202020204" pitchFamily="34" charset="0"/>
                <a:ea typeface="宋体" panose="02010600030101010101" pitchFamily="2" charset="-122"/>
              </a:rPr>
              <a:t> </a:t>
            </a:r>
            <a:endParaRPr lang="zh-CN" altLang="en-US" sz="2400" b="1" dirty="0">
              <a:latin typeface="Arial" panose="020B0604020202020204" pitchFamily="34" charset="0"/>
              <a:ea typeface="宋体" panose="02010600030101010101" pitchFamily="2" charset="-122"/>
            </a:endParaRPr>
          </a:p>
          <a:p>
            <a:pPr>
              <a:lnSpc>
                <a:spcPct val="130000"/>
              </a:lnSpc>
              <a:spcBef>
                <a:spcPct val="50000"/>
              </a:spcBef>
            </a:pPr>
            <a:endParaRPr lang="zh-CN" altLang="en-US" sz="2400" b="1" dirty="0">
              <a:latin typeface="Times New Roman" panose="02020603050405020304"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4852"/>
                                        </p:tgtEl>
                                        <p:attrNameLst>
                                          <p:attrName>style.visibility</p:attrName>
                                        </p:attrNameLst>
                                      </p:cBhvr>
                                      <p:to>
                                        <p:strVal val="visible"/>
                                      </p:to>
                                    </p:set>
                                    <p:animEffect transition="in" filter="wipe(left)">
                                      <p:cBhvr>
                                        <p:cTn id="7" dur="500"/>
                                        <p:tgtEl>
                                          <p:spTgt spid="3348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4853"/>
                                        </p:tgtEl>
                                        <p:attrNameLst>
                                          <p:attrName>style.visibility</p:attrName>
                                        </p:attrNameLst>
                                      </p:cBhvr>
                                      <p:to>
                                        <p:strVal val="visible"/>
                                      </p:to>
                                    </p:set>
                                    <p:animEffect transition="in" filter="wipe(left)">
                                      <p:cBhvr>
                                        <p:cTn id="12" dur="500"/>
                                        <p:tgtEl>
                                          <p:spTgt spid="334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2" grpId="0"/>
      <p:bldP spid="3348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3" name="矩形 519172"/>
          <p:cNvSpPr/>
          <p:nvPr/>
        </p:nvSpPr>
        <p:spPr>
          <a:xfrm>
            <a:off x="2465792" y="3807620"/>
            <a:ext cx="309880" cy="368300"/>
          </a:xfrm>
          <a:prstGeom prst="rect">
            <a:avLst/>
          </a:prstGeom>
          <a:noFill/>
          <a:ln w="9525">
            <a:noFill/>
          </a:ln>
        </p:spPr>
        <p:txBody>
          <a:bodyPr wrap="none" anchor="t">
            <a:spAutoFit/>
          </a:bodyPr>
          <a:lstStyle/>
          <a:p>
            <a:pPr lvl="0" algn="l"/>
            <a:endParaRPr sz="1800" b="1" dirty="0">
              <a:solidFill>
                <a:schemeClr val="tx1"/>
              </a:solidFill>
              <a:latin typeface="Arial" panose="020B0604020202020204" pitchFamily="34" charset="0"/>
              <a:ea typeface="楷体_GB2312" pitchFamily="49" charset="-122"/>
            </a:endParaRPr>
          </a:p>
        </p:txBody>
      </p:sp>
      <p:sp>
        <p:nvSpPr>
          <p:cNvPr id="519174" name="矩形 519173"/>
          <p:cNvSpPr/>
          <p:nvPr/>
        </p:nvSpPr>
        <p:spPr>
          <a:xfrm>
            <a:off x="2681533" y="4518194"/>
            <a:ext cx="756047" cy="368300"/>
          </a:xfrm>
          <a:prstGeom prst="rect">
            <a:avLst/>
          </a:prstGeom>
          <a:noFill/>
          <a:ln w="9525">
            <a:noFill/>
          </a:ln>
        </p:spPr>
        <p:txBody>
          <a:bodyPr>
            <a:spAutoFit/>
          </a:bodyPr>
          <a:lstStyle/>
          <a:p>
            <a:pPr lvl="0" algn="l"/>
            <a:endParaRPr sz="1800" b="1" dirty="0">
              <a:solidFill>
                <a:schemeClr val="tx1"/>
              </a:solidFill>
              <a:latin typeface="Arial" panose="020B0604020202020204" pitchFamily="34" charset="0"/>
              <a:ea typeface="楷体_GB2312" pitchFamily="49" charset="-122"/>
            </a:endParaRPr>
          </a:p>
        </p:txBody>
      </p:sp>
      <p:sp>
        <p:nvSpPr>
          <p:cNvPr id="519175" name="矩形 519174"/>
          <p:cNvSpPr/>
          <p:nvPr/>
        </p:nvSpPr>
        <p:spPr>
          <a:xfrm>
            <a:off x="5112551" y="4023133"/>
            <a:ext cx="756047" cy="368300"/>
          </a:xfrm>
          <a:prstGeom prst="rect">
            <a:avLst/>
          </a:prstGeom>
          <a:noFill/>
          <a:ln w="9525">
            <a:noFill/>
          </a:ln>
        </p:spPr>
        <p:txBody>
          <a:bodyPr>
            <a:spAutoFit/>
          </a:bodyPr>
          <a:lstStyle/>
          <a:p>
            <a:pPr lvl="0" algn="l"/>
            <a:endParaRPr sz="1800" b="1" dirty="0">
              <a:solidFill>
                <a:schemeClr val="tx1"/>
              </a:solidFill>
              <a:latin typeface="Arial" panose="020B0604020202020204" pitchFamily="34" charset="0"/>
              <a:ea typeface="楷体_GB2312" pitchFamily="49" charset="-122"/>
            </a:endParaRPr>
          </a:p>
        </p:txBody>
      </p:sp>
      <p:sp>
        <p:nvSpPr>
          <p:cNvPr id="519176" name="矩形 519175"/>
          <p:cNvSpPr/>
          <p:nvPr/>
        </p:nvSpPr>
        <p:spPr>
          <a:xfrm>
            <a:off x="4301735" y="3752850"/>
            <a:ext cx="309880" cy="321945"/>
          </a:xfrm>
          <a:prstGeom prst="rect">
            <a:avLst/>
          </a:prstGeom>
          <a:noFill/>
          <a:ln w="9525">
            <a:noFill/>
          </a:ln>
        </p:spPr>
        <p:txBody>
          <a:bodyPr wrap="none" anchor="t">
            <a:spAutoFit/>
          </a:bodyPr>
          <a:lstStyle/>
          <a:p>
            <a:pPr lvl="0" algn="l"/>
            <a:endParaRPr sz="1500" b="1" dirty="0">
              <a:solidFill>
                <a:srgbClr val="0000FF"/>
              </a:solidFill>
              <a:latin typeface="Arial" panose="020B0604020202020204" pitchFamily="34" charset="0"/>
              <a:ea typeface="宋体" panose="02010600030101010101" pitchFamily="2" charset="-122"/>
            </a:endParaRPr>
          </a:p>
        </p:txBody>
      </p:sp>
      <p:grpSp>
        <p:nvGrpSpPr>
          <p:cNvPr id="519177" name="组合 519176"/>
          <p:cNvGrpSpPr/>
          <p:nvPr/>
        </p:nvGrpSpPr>
        <p:grpSpPr>
          <a:xfrm>
            <a:off x="1951956" y="4239588"/>
            <a:ext cx="5301065" cy="1026319"/>
            <a:chOff x="843" y="2432"/>
            <a:chExt cx="3902" cy="681"/>
          </a:xfrm>
          <a:effectLst>
            <a:outerShdw blurRad="50800" dist="38100" dir="2700000" algn="tl" rotWithShape="0">
              <a:prstClr val="black">
                <a:alpha val="40000"/>
              </a:prstClr>
            </a:outerShdw>
          </a:effectLst>
        </p:grpSpPr>
        <p:sp>
          <p:nvSpPr>
            <p:cNvPr id="519178" name="流程图: 准备 519177"/>
            <p:cNvSpPr/>
            <p:nvPr/>
          </p:nvSpPr>
          <p:spPr>
            <a:xfrm>
              <a:off x="3657" y="2518"/>
              <a:ext cx="1088" cy="499"/>
            </a:xfrm>
            <a:prstGeom prst="flowChartPreparation">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lgn="ctr"/>
              <a:r>
                <a:rPr lang="zh-CN" altLang="en-US" sz="1800" dirty="0">
                  <a:solidFill>
                    <a:schemeClr val="tx1"/>
                  </a:solidFill>
                  <a:latin typeface="黑体" panose="02010609060101010101" pitchFamily="49" charset="-122"/>
                  <a:ea typeface="黑体" panose="02010609060101010101" pitchFamily="49" charset="-122"/>
                </a:rPr>
                <a:t>电  量</a:t>
              </a:r>
              <a:endParaRPr lang="zh-CN" altLang="en-US" sz="1800" dirty="0">
                <a:solidFill>
                  <a:schemeClr val="tx1"/>
                </a:solidFill>
                <a:latin typeface="黑体" panose="02010609060101010101" pitchFamily="49" charset="-122"/>
                <a:ea typeface="黑体" panose="02010609060101010101" pitchFamily="49" charset="-122"/>
              </a:endParaRPr>
            </a:p>
          </p:txBody>
        </p:sp>
        <p:sp>
          <p:nvSpPr>
            <p:cNvPr id="519179" name="流程图: 可选过程 519178"/>
            <p:cNvSpPr/>
            <p:nvPr/>
          </p:nvSpPr>
          <p:spPr>
            <a:xfrm>
              <a:off x="843" y="2473"/>
              <a:ext cx="1225" cy="544"/>
            </a:xfrm>
            <a:prstGeom prst="flowChartAlternateProces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lgn="ctr"/>
              <a:r>
                <a:rPr lang="zh-CN" altLang="en-US" sz="1800" dirty="0" smtClean="0">
                  <a:solidFill>
                    <a:schemeClr val="tx1"/>
                  </a:solidFill>
                  <a:latin typeface="黑体" panose="02010609060101010101" pitchFamily="49" charset="-122"/>
                  <a:ea typeface="黑体" panose="02010609060101010101" pitchFamily="49" charset="-122"/>
                </a:rPr>
                <a:t>非电量</a:t>
              </a:r>
              <a:endParaRPr lang="zh-CN" altLang="en-US" sz="1800" dirty="0">
                <a:solidFill>
                  <a:schemeClr val="tx1"/>
                </a:solidFill>
                <a:latin typeface="黑体" panose="02010609060101010101" pitchFamily="49" charset="-122"/>
                <a:ea typeface="黑体" panose="02010609060101010101" pitchFamily="49" charset="-122"/>
              </a:endParaRPr>
            </a:p>
          </p:txBody>
        </p:sp>
        <p:sp>
          <p:nvSpPr>
            <p:cNvPr id="519180" name="燕尾形箭头 519179"/>
            <p:cNvSpPr/>
            <p:nvPr/>
          </p:nvSpPr>
          <p:spPr>
            <a:xfrm>
              <a:off x="2245" y="2432"/>
              <a:ext cx="1179" cy="681"/>
            </a:xfrm>
            <a:prstGeom prst="notchedRightArrow">
              <a:avLst>
                <a:gd name="adj1" fmla="val 50000"/>
                <a:gd name="adj2" fmla="val 43281"/>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lgn="ctr"/>
              <a:r>
                <a:rPr lang="zh-CN" altLang="en-US" sz="1800" dirty="0">
                  <a:solidFill>
                    <a:srgbClr val="CC0066"/>
                  </a:solidFill>
                  <a:latin typeface="Arial" panose="020B0604020202020204" pitchFamily="34" charset="0"/>
                  <a:ea typeface="黑体" panose="02010609060101010101" pitchFamily="49" charset="-122"/>
                </a:rPr>
                <a:t>传感器</a:t>
              </a:r>
              <a:endParaRPr lang="zh-CN" altLang="en-US" sz="1800" dirty="0">
                <a:solidFill>
                  <a:srgbClr val="CC0066"/>
                </a:solidFill>
                <a:latin typeface="Arial" panose="020B0604020202020204" pitchFamily="34" charset="0"/>
                <a:ea typeface="黑体" panose="02010609060101010101" pitchFamily="49" charset="-122"/>
              </a:endParaRPr>
            </a:p>
          </p:txBody>
        </p:sp>
      </p:grpSp>
      <p:sp>
        <p:nvSpPr>
          <p:cNvPr id="518146" name="标题 518145"/>
          <p:cNvSpPr>
            <a:spLocks noGrp="1"/>
          </p:cNvSpPr>
          <p:nvPr>
            <p:ph type="title"/>
          </p:nvPr>
        </p:nvSpPr>
        <p:spPr>
          <a:xfrm>
            <a:off x="952" y="1417331"/>
            <a:ext cx="9143048" cy="491966"/>
          </a:xfrm>
        </p:spPr>
        <p:txBody>
          <a:bodyPr vert="horz" wrap="square" lIns="68580" tIns="34290" rIns="68580" bIns="34290" anchor="ctr"/>
          <a:lstStyle/>
          <a:p>
            <a:pPr marL="838200" indent="-838200"/>
            <a:r>
              <a:rPr lang="zh-CN" altLang="en-US" sz="2250" dirty="0">
                <a:solidFill>
                  <a:schemeClr val="accent1">
                    <a:lumMod val="25000"/>
                  </a:schemeClr>
                </a:solidFill>
                <a:latin typeface="+mj-ea"/>
              </a:rPr>
              <a:t>电量和非电量</a:t>
            </a:r>
            <a:endParaRPr lang="zh-CN" altLang="en-US" sz="2250" dirty="0">
              <a:solidFill>
                <a:schemeClr val="accent1">
                  <a:lumMod val="25000"/>
                </a:schemeClr>
              </a:solidFill>
              <a:latin typeface="+mj-ea"/>
            </a:endParaRPr>
          </a:p>
        </p:txBody>
      </p:sp>
      <p:sp>
        <p:nvSpPr>
          <p:cNvPr id="2" name="矩形 1"/>
          <p:cNvSpPr/>
          <p:nvPr/>
        </p:nvSpPr>
        <p:spPr>
          <a:xfrm>
            <a:off x="1627973" y="1987208"/>
            <a:ext cx="5812343" cy="2168525"/>
          </a:xfrm>
          <a:prstGeom prst="rect">
            <a:avLst/>
          </a:prstGeom>
        </p:spPr>
        <p:txBody>
          <a:bodyPr wrap="square">
            <a:spAutoFit/>
          </a:bodyPr>
          <a:lstStyle/>
          <a:p>
            <a:pPr marL="342900" lvl="0" indent="-342900" algn="l">
              <a:lnSpc>
                <a:spcPct val="150000"/>
              </a:lnSpc>
              <a:buClr>
                <a:srgbClr val="6B6BCE"/>
              </a:buClr>
              <a:buFont typeface="Wingdings" panose="05000000000000000000" pitchFamily="2" charset="2"/>
              <a:buChar char="u"/>
            </a:pPr>
            <a:r>
              <a:rPr lang="zh-CN" altLang="en-US" sz="1800" dirty="0">
                <a:solidFill>
                  <a:srgbClr val="000000"/>
                </a:solidFill>
                <a:latin typeface="Arial" panose="020B0604020202020204"/>
                <a:ea typeface="黑体" panose="02010609060101010101" pitchFamily="49" charset="-122"/>
                <a:cs typeface="+mn-cs"/>
              </a:rPr>
              <a:t>非电量不能直接使用一般的电工仪表和电子仪器进行测量，因为一般的电工仪表和电子仪器只能测量电量，要求输入的信号为电信号。</a:t>
            </a:r>
            <a:endParaRPr lang="zh-CN" altLang="en-US" sz="1800" dirty="0">
              <a:solidFill>
                <a:srgbClr val="000000"/>
              </a:solidFill>
              <a:latin typeface="Arial" panose="020B0604020202020204"/>
              <a:ea typeface="黑体" panose="02010609060101010101" pitchFamily="49" charset="-122"/>
              <a:cs typeface="+mn-cs"/>
            </a:endParaRPr>
          </a:p>
          <a:p>
            <a:pPr marL="342900" lvl="0" indent="-342900" algn="l">
              <a:lnSpc>
                <a:spcPct val="150000"/>
              </a:lnSpc>
              <a:buClr>
                <a:srgbClr val="6B6BCE"/>
              </a:buClr>
              <a:buFont typeface="Wingdings" panose="05000000000000000000" pitchFamily="2" charset="2"/>
              <a:buChar char="u"/>
            </a:pPr>
            <a:r>
              <a:rPr lang="zh-CN" altLang="en-US" sz="1800" dirty="0">
                <a:solidFill>
                  <a:srgbClr val="000000"/>
                </a:solidFill>
                <a:latin typeface="Arial" panose="020B0604020202020204"/>
                <a:ea typeface="黑体" panose="02010609060101010101" pitchFamily="49" charset="-122"/>
                <a:cs typeface="+mn-cs"/>
              </a:rPr>
              <a:t>非电量需要转化成与其有一定关系的电量，再进行测量，</a:t>
            </a:r>
            <a:r>
              <a:rPr lang="zh-CN" altLang="en-US" sz="1800" dirty="0">
                <a:solidFill>
                  <a:schemeClr val="tx1"/>
                </a:solidFill>
                <a:latin typeface="Arial" panose="020B0604020202020204"/>
                <a:ea typeface="黑体" panose="02010609060101010101" pitchFamily="49" charset="-122"/>
                <a:cs typeface="+mn-cs"/>
              </a:rPr>
              <a:t>实现这种转换技术的器件就是</a:t>
            </a:r>
            <a:r>
              <a:rPr lang="zh-CN" altLang="en-US" sz="1800" dirty="0">
                <a:solidFill>
                  <a:srgbClr val="CC0066"/>
                </a:solidFill>
                <a:latin typeface="Arial" panose="020B0604020202020204"/>
                <a:ea typeface="黑体" panose="02010609060101010101" pitchFamily="49" charset="-122"/>
                <a:cs typeface="+mn-cs"/>
              </a:rPr>
              <a:t>传感器。</a:t>
            </a:r>
            <a:endParaRPr lang="zh-CN" altLang="en-US" sz="1800" dirty="0">
              <a:solidFill>
                <a:srgbClr val="CC0066"/>
              </a:solidFill>
              <a:latin typeface="Arial" panose="020B0604020202020204"/>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91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7" name="矩形 520196"/>
          <p:cNvSpPr/>
          <p:nvPr/>
        </p:nvSpPr>
        <p:spPr>
          <a:xfrm>
            <a:off x="2465792" y="3807620"/>
            <a:ext cx="309880" cy="368300"/>
          </a:xfrm>
          <a:prstGeom prst="rect">
            <a:avLst/>
          </a:prstGeom>
          <a:noFill/>
          <a:ln w="9525">
            <a:noFill/>
          </a:ln>
        </p:spPr>
        <p:txBody>
          <a:bodyPr wrap="none" anchor="t">
            <a:spAutoFit/>
          </a:bodyPr>
          <a:lstStyle/>
          <a:p>
            <a:pPr lvl="0" algn="l"/>
            <a:endParaRPr sz="1800" b="1" dirty="0">
              <a:solidFill>
                <a:schemeClr val="tx1"/>
              </a:solidFill>
              <a:latin typeface="Arial" panose="020B0604020202020204" pitchFamily="34" charset="0"/>
              <a:ea typeface="楷体_GB2312" pitchFamily="49" charset="-122"/>
            </a:endParaRPr>
          </a:p>
        </p:txBody>
      </p:sp>
      <p:sp>
        <p:nvSpPr>
          <p:cNvPr id="520198" name="矩形 520197"/>
          <p:cNvSpPr/>
          <p:nvPr/>
        </p:nvSpPr>
        <p:spPr>
          <a:xfrm>
            <a:off x="2465792" y="4131479"/>
            <a:ext cx="756047" cy="368300"/>
          </a:xfrm>
          <a:prstGeom prst="rect">
            <a:avLst/>
          </a:prstGeom>
          <a:noFill/>
          <a:ln w="9525">
            <a:noFill/>
          </a:ln>
        </p:spPr>
        <p:txBody>
          <a:bodyPr>
            <a:spAutoFit/>
          </a:bodyPr>
          <a:lstStyle/>
          <a:p>
            <a:pPr lvl="0" algn="l"/>
            <a:endParaRPr sz="1800" b="1" dirty="0">
              <a:solidFill>
                <a:schemeClr val="tx1"/>
              </a:solidFill>
              <a:latin typeface="Arial" panose="020B0604020202020204" pitchFamily="34" charset="0"/>
              <a:ea typeface="楷体_GB2312" pitchFamily="49" charset="-122"/>
            </a:endParaRPr>
          </a:p>
        </p:txBody>
      </p:sp>
      <p:sp>
        <p:nvSpPr>
          <p:cNvPr id="520199" name="矩形 520198"/>
          <p:cNvSpPr/>
          <p:nvPr/>
        </p:nvSpPr>
        <p:spPr>
          <a:xfrm>
            <a:off x="5112551" y="4023133"/>
            <a:ext cx="756047" cy="368300"/>
          </a:xfrm>
          <a:prstGeom prst="rect">
            <a:avLst/>
          </a:prstGeom>
          <a:noFill/>
          <a:ln w="9525">
            <a:noFill/>
          </a:ln>
        </p:spPr>
        <p:txBody>
          <a:bodyPr>
            <a:spAutoFit/>
          </a:bodyPr>
          <a:lstStyle/>
          <a:p>
            <a:pPr lvl="0" algn="l"/>
            <a:endParaRPr sz="1800" b="1" dirty="0">
              <a:solidFill>
                <a:schemeClr val="tx1"/>
              </a:solidFill>
              <a:latin typeface="Arial" panose="020B0604020202020204" pitchFamily="34" charset="0"/>
              <a:ea typeface="楷体_GB2312" pitchFamily="49" charset="-122"/>
            </a:endParaRPr>
          </a:p>
        </p:txBody>
      </p:sp>
      <p:sp>
        <p:nvSpPr>
          <p:cNvPr id="520200" name="矩形 520199"/>
          <p:cNvSpPr/>
          <p:nvPr/>
        </p:nvSpPr>
        <p:spPr>
          <a:xfrm>
            <a:off x="4301735" y="3752850"/>
            <a:ext cx="309880" cy="321945"/>
          </a:xfrm>
          <a:prstGeom prst="rect">
            <a:avLst/>
          </a:prstGeom>
          <a:noFill/>
          <a:ln w="9525">
            <a:noFill/>
          </a:ln>
        </p:spPr>
        <p:txBody>
          <a:bodyPr wrap="none" anchor="t">
            <a:spAutoFit/>
          </a:bodyPr>
          <a:lstStyle/>
          <a:p>
            <a:pPr lvl="0" algn="l"/>
            <a:endParaRPr sz="1500" b="1" dirty="0">
              <a:solidFill>
                <a:srgbClr val="0000FF"/>
              </a:solidFill>
              <a:latin typeface="Arial" panose="020B0604020202020204" pitchFamily="34" charset="0"/>
              <a:ea typeface="宋体" panose="02010600030101010101" pitchFamily="2" charset="-122"/>
            </a:endParaRPr>
          </a:p>
        </p:txBody>
      </p:sp>
      <p:grpSp>
        <p:nvGrpSpPr>
          <p:cNvPr id="520201" name="组合 520200"/>
          <p:cNvGrpSpPr/>
          <p:nvPr/>
        </p:nvGrpSpPr>
        <p:grpSpPr>
          <a:xfrm>
            <a:off x="2081494" y="2260769"/>
            <a:ext cx="4966676" cy="917972"/>
            <a:chOff x="900" y="2432"/>
            <a:chExt cx="3698" cy="681"/>
          </a:xfrm>
          <a:effectLst>
            <a:outerShdw blurRad="50800" dist="38100" dir="2700000" algn="tl" rotWithShape="0">
              <a:prstClr val="black">
                <a:alpha val="40000"/>
              </a:prstClr>
            </a:outerShdw>
          </a:effectLst>
        </p:grpSpPr>
        <p:sp>
          <p:nvSpPr>
            <p:cNvPr id="520202" name="流程图: 准备 520201"/>
            <p:cNvSpPr/>
            <p:nvPr/>
          </p:nvSpPr>
          <p:spPr>
            <a:xfrm>
              <a:off x="3510" y="2523"/>
              <a:ext cx="1088" cy="499"/>
            </a:xfrm>
            <a:prstGeom prst="flowChartPreparation">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lgn="ctr"/>
              <a:r>
                <a:rPr lang="zh-CN" altLang="en-US" sz="1800" dirty="0">
                  <a:solidFill>
                    <a:schemeClr val="tx1"/>
                  </a:solidFill>
                  <a:latin typeface="黑体" panose="02010609060101010101" pitchFamily="49" charset="-122"/>
                  <a:ea typeface="黑体" panose="02010609060101010101" pitchFamily="49" charset="-122"/>
                </a:rPr>
                <a:t>电  量</a:t>
              </a:r>
              <a:endParaRPr lang="zh-CN" altLang="en-US" sz="1800" dirty="0">
                <a:solidFill>
                  <a:schemeClr val="tx1"/>
                </a:solidFill>
                <a:latin typeface="黑体" panose="02010609060101010101" pitchFamily="49" charset="-122"/>
                <a:ea typeface="黑体" panose="02010609060101010101" pitchFamily="49" charset="-122"/>
              </a:endParaRPr>
            </a:p>
          </p:txBody>
        </p:sp>
        <p:sp>
          <p:nvSpPr>
            <p:cNvPr id="520203" name="流程图: 可选过程 520202"/>
            <p:cNvSpPr/>
            <p:nvPr/>
          </p:nvSpPr>
          <p:spPr>
            <a:xfrm>
              <a:off x="900" y="2478"/>
              <a:ext cx="1225" cy="544"/>
            </a:xfrm>
            <a:prstGeom prst="flowChartAlternateProces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lgn="ctr"/>
              <a:r>
                <a:rPr lang="zh-CN" altLang="en-US" sz="1800" dirty="0" smtClean="0">
                  <a:solidFill>
                    <a:schemeClr val="tx1"/>
                  </a:solidFill>
                  <a:latin typeface="黑体" panose="02010609060101010101" pitchFamily="49" charset="-122"/>
                  <a:ea typeface="黑体" panose="02010609060101010101" pitchFamily="49" charset="-122"/>
                </a:rPr>
                <a:t>非电量</a:t>
              </a:r>
              <a:endParaRPr lang="zh-CN" altLang="en-US" sz="1800" dirty="0">
                <a:solidFill>
                  <a:schemeClr val="tx1"/>
                </a:solidFill>
                <a:latin typeface="黑体" panose="02010609060101010101" pitchFamily="49" charset="-122"/>
                <a:ea typeface="黑体" panose="02010609060101010101" pitchFamily="49" charset="-122"/>
              </a:endParaRPr>
            </a:p>
          </p:txBody>
        </p:sp>
        <p:sp>
          <p:nvSpPr>
            <p:cNvPr id="520204" name="燕尾形箭头 520203"/>
            <p:cNvSpPr/>
            <p:nvPr/>
          </p:nvSpPr>
          <p:spPr>
            <a:xfrm>
              <a:off x="2245" y="2432"/>
              <a:ext cx="1179" cy="681"/>
            </a:xfrm>
            <a:prstGeom prst="notchedRightArrow">
              <a:avLst>
                <a:gd name="adj1" fmla="val 50000"/>
                <a:gd name="adj2" fmla="val 43281"/>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lgn="ctr"/>
              <a:r>
                <a:rPr lang="zh-CN" altLang="en-US" sz="1800" dirty="0">
                  <a:solidFill>
                    <a:srgbClr val="CC0066"/>
                  </a:solidFill>
                  <a:latin typeface="Arial" panose="020B0604020202020204" pitchFamily="34" charset="0"/>
                  <a:ea typeface="黑体" panose="02010609060101010101" pitchFamily="49" charset="-122"/>
                </a:rPr>
                <a:t>传感器</a:t>
              </a:r>
              <a:endParaRPr lang="zh-CN" altLang="en-US" sz="1800" dirty="0">
                <a:solidFill>
                  <a:srgbClr val="CC0066"/>
                </a:solidFill>
                <a:latin typeface="Arial" panose="020B0604020202020204" pitchFamily="34" charset="0"/>
                <a:ea typeface="黑体" panose="02010609060101010101" pitchFamily="49" charset="-122"/>
              </a:endParaRPr>
            </a:p>
          </p:txBody>
        </p:sp>
      </p:grpSp>
      <p:sp>
        <p:nvSpPr>
          <p:cNvPr id="518146" name="标题 518145"/>
          <p:cNvSpPr>
            <a:spLocks noGrp="1"/>
          </p:cNvSpPr>
          <p:nvPr>
            <p:ph type="title"/>
          </p:nvPr>
        </p:nvSpPr>
        <p:spPr>
          <a:xfrm>
            <a:off x="952" y="1417331"/>
            <a:ext cx="9143048" cy="491966"/>
          </a:xfrm>
        </p:spPr>
        <p:txBody>
          <a:bodyPr vert="horz" wrap="square" lIns="68580" tIns="34290" rIns="68580" bIns="34290" anchor="ctr"/>
          <a:lstStyle/>
          <a:p>
            <a:pPr marL="838200" indent="-838200"/>
            <a:r>
              <a:rPr lang="zh-CN" altLang="en-US" sz="2250" dirty="0">
                <a:solidFill>
                  <a:schemeClr val="accent1">
                    <a:lumMod val="25000"/>
                  </a:schemeClr>
                </a:solidFill>
                <a:latin typeface="+mj-ea"/>
              </a:rPr>
              <a:t>电量和非电量</a:t>
            </a:r>
            <a:endParaRPr lang="zh-CN" altLang="en-US" sz="2250" dirty="0">
              <a:solidFill>
                <a:schemeClr val="accent1">
                  <a:lumMod val="25000"/>
                </a:schemeClr>
              </a:solidFill>
              <a:latin typeface="+mj-ea"/>
            </a:endParaRPr>
          </a:p>
        </p:txBody>
      </p:sp>
      <p:sp>
        <p:nvSpPr>
          <p:cNvPr id="2" name="矩形 1"/>
          <p:cNvSpPr/>
          <p:nvPr/>
        </p:nvSpPr>
        <p:spPr>
          <a:xfrm>
            <a:off x="1750610" y="3687797"/>
            <a:ext cx="6041195" cy="1640205"/>
          </a:xfrm>
          <a:prstGeom prst="rect">
            <a:avLst/>
          </a:prstGeom>
        </p:spPr>
        <p:txBody>
          <a:bodyPr wrap="square">
            <a:spAutoFit/>
          </a:bodyPr>
          <a:lstStyle/>
          <a:p>
            <a:pPr lvl="0" algn="l">
              <a:lnSpc>
                <a:spcPct val="140000"/>
              </a:lnSpc>
              <a:buClr>
                <a:srgbClr val="6B6BCE"/>
              </a:buClr>
              <a:buFont typeface="Wingdings" panose="05000000000000000000" pitchFamily="2" charset="2"/>
              <a:buChar char="u"/>
            </a:pPr>
            <a:r>
              <a:rPr lang="zh-CN" altLang="en-US" sz="1800" dirty="0">
                <a:solidFill>
                  <a:srgbClr val="000000"/>
                </a:solidFill>
                <a:latin typeface="黑体" panose="02010609060101010101" pitchFamily="49" charset="-122"/>
                <a:ea typeface="黑体" panose="02010609060101010101" pitchFamily="49" charset="-122"/>
              </a:rPr>
              <a:t>传感器是获取自然或生产中信息的关键器件，是现代信息系统和各种装备不可缺少的信息采集工具。采用传感器技术的</a:t>
            </a:r>
            <a:r>
              <a:rPr lang="zh-CN" altLang="en-US" sz="1800" dirty="0">
                <a:solidFill>
                  <a:srgbClr val="CC0066"/>
                </a:solidFill>
                <a:latin typeface="黑体" panose="02010609060101010101" pitchFamily="49" charset="-122"/>
                <a:ea typeface="黑体" panose="02010609060101010101" pitchFamily="49" charset="-122"/>
              </a:rPr>
              <a:t>非电量电测</a:t>
            </a:r>
            <a:r>
              <a:rPr lang="zh-CN" altLang="en-US" sz="1800" dirty="0">
                <a:solidFill>
                  <a:srgbClr val="000000"/>
                </a:solidFill>
                <a:latin typeface="黑体" panose="02010609060101010101" pitchFamily="49" charset="-122"/>
                <a:ea typeface="黑体" panose="02010609060101010101" pitchFamily="49" charset="-122"/>
              </a:rPr>
              <a:t>方法，就是目前应用最广泛的测量技术。</a:t>
            </a:r>
            <a:endParaRPr lang="en-US" altLang="zh-CN" sz="1800" dirty="0">
              <a:solidFill>
                <a:srgbClr val="00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标题 521217"/>
          <p:cNvSpPr>
            <a:spLocks noGrp="1"/>
          </p:cNvSpPr>
          <p:nvPr>
            <p:ph type="title"/>
          </p:nvPr>
        </p:nvSpPr>
        <p:spPr>
          <a:xfrm>
            <a:off x="-5238" y="1031409"/>
            <a:ext cx="9144476" cy="411956"/>
          </a:xfrm>
        </p:spPr>
        <p:txBody>
          <a:bodyPr vert="horz" wrap="square" lIns="68580" tIns="34290" rIns="68580" bIns="34290" anchor="ctr"/>
          <a:lstStyle/>
          <a:p>
            <a:pPr marL="838200" indent="-838200"/>
            <a:r>
              <a:rPr lang="zh-CN" altLang="en-US" sz="2800" b="1" dirty="0">
                <a:solidFill>
                  <a:schemeClr val="accent1">
                    <a:lumMod val="25000"/>
                  </a:schemeClr>
                </a:solidFill>
                <a:latin typeface="+mj-ea"/>
              </a:rPr>
              <a:t>传感器的地位</a:t>
            </a:r>
            <a:endParaRPr lang="zh-CN" altLang="en-US" sz="2800" b="1" dirty="0">
              <a:solidFill>
                <a:schemeClr val="accent1">
                  <a:lumMod val="25000"/>
                </a:schemeClr>
              </a:solidFill>
              <a:latin typeface="+mj-ea"/>
            </a:endParaRPr>
          </a:p>
        </p:txBody>
      </p:sp>
      <p:graphicFrame>
        <p:nvGraphicFramePr>
          <p:cNvPr id="521220" name="内容占位符 521219"/>
          <p:cNvGraphicFramePr>
            <a:graphicFrameLocks noGrp="1"/>
          </p:cNvGraphicFramePr>
          <p:nvPr>
            <p:ph sz="half" idx="2"/>
          </p:nvPr>
        </p:nvGraphicFramePr>
        <p:xfrm>
          <a:off x="414000" y="3180263"/>
          <a:ext cx="4124801" cy="2017871"/>
        </p:xfrm>
        <a:graphic>
          <a:graphicData uri="http://schemas.openxmlformats.org/presentationml/2006/ole">
            <mc:AlternateContent xmlns:mc="http://schemas.openxmlformats.org/markup-compatibility/2006">
              <mc:Choice xmlns:v="urn:schemas-microsoft-com:vml" Requires="v">
                <p:oleObj spid="_x0000_s3113" name="" r:id="rId1" imgW="3567430" imgH="1750060" progId="Visio.Drawing.11">
                  <p:embed/>
                </p:oleObj>
              </mc:Choice>
              <mc:Fallback>
                <p:oleObj name="" r:id="rId1" imgW="3567430" imgH="1750060" progId="Visio.Drawing.11">
                  <p:embed/>
                  <p:pic>
                    <p:nvPicPr>
                      <p:cNvPr id="0" name="图片 3075"/>
                      <p:cNvPicPr/>
                      <p:nvPr/>
                    </p:nvPicPr>
                    <p:blipFill>
                      <a:blip r:embed="rId2"/>
                      <a:stretch>
                        <a:fillRect/>
                      </a:stretch>
                    </p:blipFill>
                    <p:spPr>
                      <a:xfrm>
                        <a:off x="414000" y="3180263"/>
                        <a:ext cx="4124801" cy="2017871"/>
                      </a:xfrm>
                      <a:prstGeom prst="rect">
                        <a:avLst/>
                      </a:prstGeom>
                      <a:noFill/>
                      <a:ln w="38100">
                        <a:miter/>
                      </a:ln>
                    </p:spPr>
                  </p:pic>
                </p:oleObj>
              </mc:Fallback>
            </mc:AlternateContent>
          </a:graphicData>
        </a:graphic>
      </p:graphicFrame>
      <p:sp>
        <p:nvSpPr>
          <p:cNvPr id="521221" name="矩形 521220"/>
          <p:cNvSpPr/>
          <p:nvPr/>
        </p:nvSpPr>
        <p:spPr>
          <a:xfrm>
            <a:off x="1569014" y="5331381"/>
            <a:ext cx="2593181" cy="321945"/>
          </a:xfrm>
          <a:prstGeom prst="rect">
            <a:avLst/>
          </a:prstGeom>
          <a:noFill/>
          <a:ln w="9525">
            <a:noFill/>
          </a:ln>
        </p:spPr>
        <p:txBody>
          <a:bodyPr wrap="square">
            <a:spAutoFit/>
          </a:bodyPr>
          <a:lstStyle/>
          <a:p>
            <a:pPr lvl="0" algn="ctr"/>
            <a:r>
              <a:rPr lang="zh-CN" altLang="en-US" sz="1500" dirty="0">
                <a:solidFill>
                  <a:schemeClr val="tx1"/>
                </a:solidFill>
                <a:latin typeface="Arial" panose="020B0604020202020204" pitchFamily="34" charset="0"/>
                <a:ea typeface="黑体" panose="02010609060101010101" pitchFamily="49" charset="-122"/>
              </a:rPr>
              <a:t>检测系统的组成框图</a:t>
            </a:r>
            <a:endParaRPr lang="zh-CN" altLang="en-US" sz="1500" dirty="0">
              <a:solidFill>
                <a:schemeClr val="tx1"/>
              </a:solidFill>
              <a:latin typeface="Arial" panose="020B0604020202020204" pitchFamily="34" charset="0"/>
              <a:ea typeface="黑体" panose="02010609060101010101" pitchFamily="49" charset="-122"/>
            </a:endParaRPr>
          </a:p>
        </p:txBody>
      </p:sp>
      <p:sp>
        <p:nvSpPr>
          <p:cNvPr id="2" name="矩形 1"/>
          <p:cNvSpPr/>
          <p:nvPr/>
        </p:nvSpPr>
        <p:spPr>
          <a:xfrm>
            <a:off x="4734000" y="3213000"/>
            <a:ext cx="4197875" cy="1822450"/>
          </a:xfrm>
          <a:prstGeom prst="rect">
            <a:avLst/>
          </a:prstGeom>
        </p:spPr>
        <p:txBody>
          <a:bodyPr wrap="square">
            <a:spAutoFit/>
          </a:bodyPr>
          <a:lstStyle/>
          <a:p>
            <a:pPr lvl="0" algn="l" defTabSz="0">
              <a:lnSpc>
                <a:spcPct val="125000"/>
              </a:lnSpc>
              <a:buClr>
                <a:srgbClr val="7575D1"/>
              </a:buClr>
              <a:buFont typeface="Wingdings" panose="05000000000000000000" pitchFamily="2" charset="2"/>
              <a:buChar char=""/>
              <a:tabLst>
                <a:tab pos="457200" algn="l"/>
              </a:tabLst>
            </a:pPr>
            <a:r>
              <a:rPr lang="en-US" altLang="zh-CN" sz="1800" dirty="0">
                <a:solidFill>
                  <a:srgbClr val="000000"/>
                </a:solidFill>
                <a:latin typeface="黑体" panose="02010609060101010101" pitchFamily="49" charset="-122"/>
                <a:ea typeface="黑体" panose="02010609060101010101" pitchFamily="49" charset="-122"/>
                <a:cs typeface="+mn-cs"/>
              </a:rPr>
              <a:t> </a:t>
            </a:r>
            <a:r>
              <a:rPr lang="zh-CN" altLang="en-US" sz="1800" dirty="0">
                <a:solidFill>
                  <a:srgbClr val="000000"/>
                </a:solidFill>
                <a:latin typeface="黑体" panose="02010609060101010101" pitchFamily="49" charset="-122"/>
                <a:ea typeface="黑体" panose="02010609060101010101" pitchFamily="49" charset="-122"/>
                <a:cs typeface="+mn-cs"/>
              </a:rPr>
              <a:t>在利用信息的过程中，首先要解决的问题就是</a:t>
            </a:r>
            <a:r>
              <a:rPr lang="zh-CN" altLang="en-US" sz="1800" dirty="0">
                <a:solidFill>
                  <a:srgbClr val="CC0066"/>
                </a:solidFill>
                <a:latin typeface="黑体" panose="02010609060101010101" pitchFamily="49" charset="-122"/>
                <a:ea typeface="黑体" panose="02010609060101010101" pitchFamily="49" charset="-122"/>
                <a:cs typeface="+mn-cs"/>
              </a:rPr>
              <a:t>获取可靠</a:t>
            </a:r>
            <a:r>
              <a:rPr lang="zh-CN" altLang="en-US" sz="1800" dirty="0">
                <a:solidFill>
                  <a:srgbClr val="000000"/>
                </a:solidFill>
                <a:latin typeface="黑体" panose="02010609060101010101" pitchFamily="49" charset="-122"/>
                <a:ea typeface="黑体" panose="02010609060101010101" pitchFamily="49" charset="-122"/>
                <a:cs typeface="+mn-cs"/>
              </a:rPr>
              <a:t>、</a:t>
            </a:r>
            <a:r>
              <a:rPr lang="zh-CN" altLang="en-US" sz="1800" dirty="0" smtClean="0">
                <a:solidFill>
                  <a:srgbClr val="CC0066"/>
                </a:solidFill>
                <a:latin typeface="黑体" panose="02010609060101010101" pitchFamily="49" charset="-122"/>
                <a:ea typeface="黑体" panose="02010609060101010101" pitchFamily="49" charset="-122"/>
                <a:cs typeface="+mn-cs"/>
              </a:rPr>
              <a:t>准确的信息</a:t>
            </a:r>
            <a:r>
              <a:rPr lang="zh-CN" altLang="en-US" sz="1800" dirty="0">
                <a:solidFill>
                  <a:srgbClr val="000000"/>
                </a:solidFill>
                <a:latin typeface="黑体" panose="02010609060101010101" pitchFamily="49" charset="-122"/>
                <a:ea typeface="黑体" panose="02010609060101010101" pitchFamily="49" charset="-122"/>
                <a:cs typeface="+mn-cs"/>
              </a:rPr>
              <a:t>，</a:t>
            </a:r>
            <a:r>
              <a:rPr lang="zh-CN" altLang="en-US" sz="1800" dirty="0" smtClean="0">
                <a:solidFill>
                  <a:srgbClr val="000000"/>
                </a:solidFill>
                <a:latin typeface="黑体" panose="02010609060101010101" pitchFamily="49" charset="-122"/>
                <a:ea typeface="黑体" panose="02010609060101010101" pitchFamily="49" charset="-122"/>
                <a:cs typeface="+mn-cs"/>
              </a:rPr>
              <a:t>而传感器</a:t>
            </a:r>
            <a:r>
              <a:rPr lang="zh-CN" altLang="en-US" sz="1800" dirty="0">
                <a:solidFill>
                  <a:srgbClr val="000000"/>
                </a:solidFill>
                <a:latin typeface="黑体" panose="02010609060101010101" pitchFamily="49" charset="-122"/>
                <a:ea typeface="黑体" panose="02010609060101010101" pitchFamily="49" charset="-122"/>
                <a:cs typeface="+mn-cs"/>
              </a:rPr>
              <a:t>精度的高低直接影响计算机控制系统</a:t>
            </a:r>
            <a:r>
              <a:rPr lang="zh-CN" altLang="en-US" sz="1800" dirty="0" smtClean="0">
                <a:solidFill>
                  <a:srgbClr val="000000"/>
                </a:solidFill>
                <a:latin typeface="黑体" panose="02010609060101010101" pitchFamily="49" charset="-122"/>
                <a:ea typeface="黑体" panose="02010609060101010101" pitchFamily="49" charset="-122"/>
                <a:cs typeface="+mn-cs"/>
              </a:rPr>
              <a:t>的精度</a:t>
            </a:r>
            <a:r>
              <a:rPr lang="zh-CN" altLang="en-US" sz="1800" dirty="0">
                <a:solidFill>
                  <a:srgbClr val="000000"/>
                </a:solidFill>
                <a:latin typeface="黑体" panose="02010609060101010101" pitchFamily="49" charset="-122"/>
                <a:ea typeface="黑体" panose="02010609060101010101" pitchFamily="49" charset="-122"/>
                <a:cs typeface="+mn-cs"/>
              </a:rPr>
              <a:t>，可以说没有</a:t>
            </a:r>
            <a:r>
              <a:rPr lang="zh-CN" altLang="en-US" sz="1800" dirty="0" smtClean="0">
                <a:solidFill>
                  <a:srgbClr val="000000"/>
                </a:solidFill>
                <a:latin typeface="黑体" panose="02010609060101010101" pitchFamily="49" charset="-122"/>
                <a:ea typeface="黑体" panose="02010609060101010101" pitchFamily="49" charset="-122"/>
                <a:cs typeface="+mn-cs"/>
              </a:rPr>
              <a:t>性能优良</a:t>
            </a:r>
            <a:r>
              <a:rPr lang="zh-CN" altLang="en-US" sz="1800" dirty="0">
                <a:solidFill>
                  <a:srgbClr val="000000"/>
                </a:solidFill>
                <a:latin typeface="黑体" panose="02010609060101010101" pitchFamily="49" charset="-122"/>
                <a:ea typeface="黑体" panose="02010609060101010101" pitchFamily="49" charset="-122"/>
                <a:cs typeface="+mn-cs"/>
              </a:rPr>
              <a:t>的传感器，就没有现代化技术</a:t>
            </a:r>
            <a:r>
              <a:rPr lang="zh-CN" altLang="en-US" sz="1800" dirty="0" smtClean="0">
                <a:solidFill>
                  <a:srgbClr val="000000"/>
                </a:solidFill>
                <a:latin typeface="黑体" panose="02010609060101010101" pitchFamily="49" charset="-122"/>
                <a:ea typeface="黑体" panose="02010609060101010101" pitchFamily="49" charset="-122"/>
                <a:cs typeface="+mn-cs"/>
              </a:rPr>
              <a:t>的发展</a:t>
            </a:r>
            <a:r>
              <a:rPr lang="zh-CN" altLang="en-US" sz="1800" dirty="0">
                <a:solidFill>
                  <a:srgbClr val="000000"/>
                </a:solidFill>
                <a:latin typeface="黑体" panose="02010609060101010101" pitchFamily="49" charset="-122"/>
                <a:ea typeface="黑体" panose="02010609060101010101" pitchFamily="49" charset="-122"/>
                <a:cs typeface="+mn-cs"/>
              </a:rPr>
              <a:t>。</a:t>
            </a:r>
            <a:endParaRPr lang="zh-CN" altLang="en-US" sz="1800" dirty="0">
              <a:solidFill>
                <a:srgbClr val="000000"/>
              </a:solidFill>
              <a:latin typeface="黑体" panose="02010609060101010101" pitchFamily="49" charset="-122"/>
              <a:ea typeface="黑体" panose="02010609060101010101" pitchFamily="49" charset="-122"/>
              <a:cs typeface="+mn-cs"/>
            </a:endParaRPr>
          </a:p>
        </p:txBody>
      </p:sp>
      <p:sp>
        <p:nvSpPr>
          <p:cNvPr id="3" name="矩形 2"/>
          <p:cNvSpPr/>
          <p:nvPr/>
        </p:nvSpPr>
        <p:spPr>
          <a:xfrm>
            <a:off x="684000" y="1971000"/>
            <a:ext cx="7938000" cy="1049020"/>
          </a:xfrm>
          <a:prstGeom prst="rect">
            <a:avLst/>
          </a:prstGeom>
        </p:spPr>
        <p:txBody>
          <a:bodyPr wrap="square">
            <a:spAutoFit/>
          </a:bodyPr>
          <a:lstStyle/>
          <a:p>
            <a:pPr marL="342900" lvl="0" indent="-342900" algn="l">
              <a:lnSpc>
                <a:spcPct val="120000"/>
              </a:lnSpc>
              <a:buClr>
                <a:srgbClr val="6B6BCE"/>
              </a:buClr>
              <a:buFont typeface="Wingdings" panose="05000000000000000000" pitchFamily="2" charset="2"/>
              <a:buChar char="u"/>
            </a:pPr>
            <a:r>
              <a:rPr lang="zh-CN" altLang="en-US" sz="1725" dirty="0">
                <a:solidFill>
                  <a:srgbClr val="000000"/>
                </a:solidFill>
                <a:latin typeface="黑体" panose="02010609060101010101" pitchFamily="49" charset="-122"/>
                <a:ea typeface="黑体" panose="02010609060101010101" pitchFamily="49" charset="-122"/>
                <a:cs typeface="+mn-cs"/>
              </a:rPr>
              <a:t>随着科学技术的发展，</a:t>
            </a:r>
            <a:r>
              <a:rPr lang="zh-CN" altLang="en-US" sz="1725" dirty="0">
                <a:solidFill>
                  <a:srgbClr val="CC0066"/>
                </a:solidFill>
                <a:latin typeface="黑体" panose="02010609060101010101" pitchFamily="49" charset="-122"/>
                <a:ea typeface="黑体" panose="02010609060101010101" pitchFamily="49" charset="-122"/>
                <a:cs typeface="+mn-cs"/>
              </a:rPr>
              <a:t>传感器技术</a:t>
            </a:r>
            <a:r>
              <a:rPr lang="zh-CN" altLang="en-US" sz="1725" dirty="0">
                <a:solidFill>
                  <a:srgbClr val="000000"/>
                </a:solidFill>
                <a:latin typeface="黑体" panose="02010609060101010101" pitchFamily="49" charset="-122"/>
                <a:ea typeface="黑体" panose="02010609060101010101" pitchFamily="49" charset="-122"/>
                <a:cs typeface="+mn-cs"/>
              </a:rPr>
              <a:t>、</a:t>
            </a:r>
            <a:r>
              <a:rPr lang="zh-CN" altLang="en-US" sz="1725" dirty="0">
                <a:solidFill>
                  <a:srgbClr val="CC0066"/>
                </a:solidFill>
                <a:latin typeface="黑体" panose="02010609060101010101" pitchFamily="49" charset="-122"/>
                <a:ea typeface="黑体" panose="02010609060101010101" pitchFamily="49" charset="-122"/>
                <a:cs typeface="+mn-cs"/>
              </a:rPr>
              <a:t>通信技术</a:t>
            </a:r>
            <a:r>
              <a:rPr lang="zh-CN" altLang="en-US" sz="1725" dirty="0">
                <a:solidFill>
                  <a:srgbClr val="000000"/>
                </a:solidFill>
                <a:latin typeface="黑体" panose="02010609060101010101" pitchFamily="49" charset="-122"/>
                <a:ea typeface="黑体" panose="02010609060101010101" pitchFamily="49" charset="-122"/>
                <a:cs typeface="+mn-cs"/>
              </a:rPr>
              <a:t>和</a:t>
            </a:r>
            <a:r>
              <a:rPr lang="zh-CN" altLang="en-US" sz="1725" dirty="0">
                <a:solidFill>
                  <a:srgbClr val="CC0066"/>
                </a:solidFill>
                <a:latin typeface="黑体" panose="02010609060101010101" pitchFamily="49" charset="-122"/>
                <a:ea typeface="黑体" panose="02010609060101010101" pitchFamily="49" charset="-122"/>
                <a:cs typeface="+mn-cs"/>
              </a:rPr>
              <a:t>计算机技术</a:t>
            </a:r>
            <a:r>
              <a:rPr lang="zh-CN" altLang="en-US" sz="1725" dirty="0">
                <a:solidFill>
                  <a:srgbClr val="000000"/>
                </a:solidFill>
                <a:latin typeface="黑体" panose="02010609060101010101" pitchFamily="49" charset="-122"/>
                <a:ea typeface="黑体" panose="02010609060101010101" pitchFamily="49" charset="-122"/>
                <a:cs typeface="+mn-cs"/>
              </a:rPr>
              <a:t>构成了现代信息产业的三大支柱产业，分别充当信息系统的“</a:t>
            </a:r>
            <a:r>
              <a:rPr lang="zh-CN" altLang="en-US" sz="1725" dirty="0">
                <a:solidFill>
                  <a:srgbClr val="CC0066"/>
                </a:solidFill>
                <a:latin typeface="黑体" panose="02010609060101010101" pitchFamily="49" charset="-122"/>
                <a:ea typeface="黑体" panose="02010609060101010101" pitchFamily="49" charset="-122"/>
                <a:cs typeface="+mn-cs"/>
              </a:rPr>
              <a:t>感官</a:t>
            </a:r>
            <a:r>
              <a:rPr lang="zh-CN" altLang="en-US" sz="1725" dirty="0">
                <a:solidFill>
                  <a:srgbClr val="000000"/>
                </a:solidFill>
                <a:latin typeface="黑体" panose="02010609060101010101" pitchFamily="49" charset="-122"/>
                <a:ea typeface="黑体" panose="02010609060101010101" pitchFamily="49" charset="-122"/>
                <a:cs typeface="+mn-cs"/>
              </a:rPr>
              <a:t>”、“</a:t>
            </a:r>
            <a:r>
              <a:rPr lang="zh-CN" altLang="en-US" sz="1725" dirty="0">
                <a:solidFill>
                  <a:srgbClr val="CC0066"/>
                </a:solidFill>
                <a:latin typeface="黑体" panose="02010609060101010101" pitchFamily="49" charset="-122"/>
                <a:ea typeface="黑体" panose="02010609060101010101" pitchFamily="49" charset="-122"/>
                <a:cs typeface="+mn-cs"/>
              </a:rPr>
              <a:t>神经</a:t>
            </a:r>
            <a:r>
              <a:rPr lang="zh-CN" altLang="en-US" sz="1725" dirty="0">
                <a:solidFill>
                  <a:srgbClr val="000000"/>
                </a:solidFill>
                <a:latin typeface="黑体" panose="02010609060101010101" pitchFamily="49" charset="-122"/>
                <a:ea typeface="黑体" panose="02010609060101010101" pitchFamily="49" charset="-122"/>
                <a:cs typeface="+mn-cs"/>
              </a:rPr>
              <a:t>”和“</a:t>
            </a:r>
            <a:r>
              <a:rPr lang="zh-CN" altLang="en-US" sz="1725" dirty="0">
                <a:solidFill>
                  <a:srgbClr val="CC0066"/>
                </a:solidFill>
                <a:latin typeface="黑体" panose="02010609060101010101" pitchFamily="49" charset="-122"/>
                <a:ea typeface="黑体" panose="02010609060101010101" pitchFamily="49" charset="-122"/>
                <a:cs typeface="+mn-cs"/>
              </a:rPr>
              <a:t>大脑</a:t>
            </a:r>
            <a:r>
              <a:rPr lang="zh-CN" altLang="en-US" sz="1725" dirty="0">
                <a:solidFill>
                  <a:srgbClr val="000000"/>
                </a:solidFill>
                <a:latin typeface="黑体" panose="02010609060101010101" pitchFamily="49" charset="-122"/>
                <a:ea typeface="黑体" panose="02010609060101010101" pitchFamily="49" charset="-122"/>
                <a:cs typeface="+mn-cs"/>
              </a:rPr>
              <a:t>”，他们构成了一个完整的自动检测系统。</a:t>
            </a:r>
            <a:endParaRPr lang="zh-CN" altLang="en-US" sz="1725" dirty="0">
              <a:solidFill>
                <a:srgbClr val="000000"/>
              </a:solidFill>
              <a:latin typeface="黑体" panose="02010609060101010101" pitchFamily="49" charset="-122"/>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21220"/>
                                        </p:tgtEl>
                                        <p:attrNameLst>
                                          <p:attrName>style.visibility</p:attrName>
                                        </p:attrNameLst>
                                      </p:cBhvr>
                                      <p:to>
                                        <p:strVal val="visible"/>
                                      </p:to>
                                    </p:set>
                                    <p:animEffect transition="in" filter="fade">
                                      <p:cBhvr>
                                        <p:cTn id="13" dur="1000"/>
                                        <p:tgtEl>
                                          <p:spTgt spid="521220"/>
                                        </p:tgtEl>
                                      </p:cBhvr>
                                    </p:animEffect>
                                    <p:anim calcmode="lin" valueType="num">
                                      <p:cBhvr>
                                        <p:cTn id="14" dur="1000" fill="hold"/>
                                        <p:tgtEl>
                                          <p:spTgt spid="521220"/>
                                        </p:tgtEl>
                                        <p:attrNameLst>
                                          <p:attrName>ppt_x</p:attrName>
                                        </p:attrNameLst>
                                      </p:cBhvr>
                                      <p:tavLst>
                                        <p:tav tm="0">
                                          <p:val>
                                            <p:strVal val="#ppt_x"/>
                                          </p:val>
                                        </p:tav>
                                        <p:tav tm="100000">
                                          <p:val>
                                            <p:strVal val="#ppt_x"/>
                                          </p:val>
                                        </p:tav>
                                      </p:tavLst>
                                    </p:anim>
                                    <p:anim calcmode="lin" valueType="num">
                                      <p:cBhvr>
                                        <p:cTn id="15" dur="1000" fill="hold"/>
                                        <p:tgtEl>
                                          <p:spTgt spid="5212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21221"/>
                                        </p:tgtEl>
                                        <p:attrNameLst>
                                          <p:attrName>style.visibility</p:attrName>
                                        </p:attrNameLst>
                                      </p:cBhvr>
                                      <p:to>
                                        <p:strVal val="visible"/>
                                      </p:to>
                                    </p:set>
                                    <p:animEffect transition="in" filter="fade">
                                      <p:cBhvr>
                                        <p:cTn id="19" dur="1000"/>
                                        <p:tgtEl>
                                          <p:spTgt spid="521221"/>
                                        </p:tgtEl>
                                      </p:cBhvr>
                                    </p:animEffect>
                                    <p:anim calcmode="lin" valueType="num">
                                      <p:cBhvr>
                                        <p:cTn id="20" dur="1000" fill="hold"/>
                                        <p:tgtEl>
                                          <p:spTgt spid="521221"/>
                                        </p:tgtEl>
                                        <p:attrNameLst>
                                          <p:attrName>ppt_x</p:attrName>
                                        </p:attrNameLst>
                                      </p:cBhvr>
                                      <p:tavLst>
                                        <p:tav tm="0">
                                          <p:val>
                                            <p:strVal val="#ppt_x"/>
                                          </p:val>
                                        </p:tav>
                                        <p:tav tm="100000">
                                          <p:val>
                                            <p:strVal val="#ppt_x"/>
                                          </p:val>
                                        </p:tav>
                                      </p:tavLst>
                                    </p:anim>
                                    <p:anim calcmode="lin" valueType="num">
                                      <p:cBhvr>
                                        <p:cTn id="21" dur="1000" fill="hold"/>
                                        <p:tgtEl>
                                          <p:spTgt spid="5212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1221"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标题 398337"/>
          <p:cNvSpPr>
            <a:spLocks noGrp="1"/>
          </p:cNvSpPr>
          <p:nvPr>
            <p:ph type="title"/>
          </p:nvPr>
        </p:nvSpPr>
        <p:spPr>
          <a:xfrm>
            <a:off x="-476" y="1322070"/>
            <a:ext cx="9144476" cy="478631"/>
          </a:xfrm>
        </p:spPr>
        <p:txBody>
          <a:bodyPr vert="horz" wrap="square" lIns="68580" tIns="34290" rIns="68580" bIns="34290" anchor="ctr"/>
          <a:lstStyle/>
          <a:p>
            <a:pPr marL="838200" indent="-838200"/>
            <a:r>
              <a:rPr lang="en-US" altLang="zh-CN" sz="2250" kern="0" dirty="0">
                <a:solidFill>
                  <a:srgbClr val="1E4649"/>
                </a:solidFill>
                <a:latin typeface="微软雅黑" panose="020B0503020204020204" charset="-122"/>
                <a:ea typeface="微软雅黑" panose="020B0503020204020204" charset="-122"/>
              </a:rPr>
              <a:t>  </a:t>
            </a:r>
            <a:r>
              <a:rPr lang="en-US" altLang="zh-CN" sz="2800" kern="0" dirty="0">
                <a:solidFill>
                  <a:srgbClr val="1E4649"/>
                </a:solidFill>
                <a:latin typeface="微软雅黑" panose="020B0503020204020204" charset="-122"/>
                <a:ea typeface="微软雅黑" panose="020B0503020204020204" charset="-122"/>
              </a:rPr>
              <a:t>传感器的基本特性</a:t>
            </a:r>
            <a:endParaRPr lang="zh-CN" altLang="en-US" sz="2800" dirty="0">
              <a:solidFill>
                <a:srgbClr val="FF0000"/>
              </a:solidFill>
            </a:endParaRPr>
          </a:p>
        </p:txBody>
      </p:sp>
      <p:sp>
        <p:nvSpPr>
          <p:cNvPr id="398339" name="文本占位符 398338"/>
          <p:cNvSpPr>
            <a:spLocks noGrp="1"/>
          </p:cNvSpPr>
          <p:nvPr>
            <p:ph type="body" idx="1"/>
          </p:nvPr>
        </p:nvSpPr>
        <p:spPr>
          <a:xfrm>
            <a:off x="962025" y="2016443"/>
            <a:ext cx="6926580" cy="3404235"/>
          </a:xfrm>
        </p:spPr>
        <p:txBody>
          <a:bodyPr vert="horz"/>
          <a:lstStyle/>
          <a:p>
            <a:pPr>
              <a:lnSpc>
                <a:spcPct val="150000"/>
              </a:lnSpc>
              <a:buClr>
                <a:srgbClr val="CC0066"/>
              </a:buClr>
              <a:buFont typeface="Wingdings" panose="05000000000000000000" charset="0"/>
              <a:buChar char=""/>
            </a:pPr>
            <a:r>
              <a:rPr lang="zh-CN" altLang="en-US" sz="2100" dirty="0">
                <a:latin typeface="黑体" panose="02010609060101010101" pitchFamily="49" charset="-122"/>
              </a:rPr>
              <a:t>在生产和科学实验中，要对各种各样的参数进行检测和控制，就要求传感器能感受被测非电量的变化并</a:t>
            </a:r>
            <a:r>
              <a:rPr lang="zh-CN" altLang="en-US" sz="2100" dirty="0">
                <a:solidFill>
                  <a:srgbClr val="CC0066"/>
                </a:solidFill>
                <a:latin typeface="黑体" panose="02010609060101010101" pitchFamily="49" charset="-122"/>
              </a:rPr>
              <a:t>不失真</a:t>
            </a:r>
            <a:r>
              <a:rPr lang="zh-CN" altLang="en-US" sz="2100" dirty="0">
                <a:latin typeface="黑体" panose="02010609060101010101" pitchFamily="49" charset="-122"/>
              </a:rPr>
              <a:t>地变换成相应的电量，这主要取决于传感器的基本特性，传感器的基本特性，即</a:t>
            </a:r>
            <a:r>
              <a:rPr lang="zh-CN" altLang="en-US" sz="2100" dirty="0">
                <a:solidFill>
                  <a:srgbClr val="CC0066"/>
                </a:solidFill>
                <a:latin typeface="黑体" panose="02010609060101010101" pitchFamily="49" charset="-122"/>
              </a:rPr>
              <a:t>输入</a:t>
            </a:r>
            <a:r>
              <a:rPr lang="en-US" altLang="zh-CN" sz="2100" dirty="0">
                <a:solidFill>
                  <a:srgbClr val="CC0066"/>
                </a:solidFill>
                <a:latin typeface="Arial" panose="020B0604020202020204" pitchFamily="34" charset="0"/>
              </a:rPr>
              <a:t>——</a:t>
            </a:r>
            <a:r>
              <a:rPr lang="zh-CN" altLang="en-US" sz="2100" dirty="0">
                <a:solidFill>
                  <a:srgbClr val="CC0066"/>
                </a:solidFill>
                <a:latin typeface="黑体" panose="02010609060101010101" pitchFamily="49" charset="-122"/>
              </a:rPr>
              <a:t>输出特性。</a:t>
            </a:r>
            <a:endParaRPr lang="zh-CN" altLang="en-US" sz="2100" dirty="0">
              <a:solidFill>
                <a:srgbClr val="CC0066"/>
              </a:solidFill>
              <a:latin typeface="黑体" panose="02010609060101010101" pitchFamily="49" charset="-122"/>
            </a:endParaRPr>
          </a:p>
          <a:p>
            <a:pPr>
              <a:lnSpc>
                <a:spcPct val="150000"/>
              </a:lnSpc>
              <a:buNone/>
            </a:pPr>
            <a:r>
              <a:rPr lang="zh-CN" altLang="en-US" b="1" dirty="0">
                <a:latin typeface="黑体" panose="02010609060101010101" pitchFamily="49" charset="-122"/>
              </a:rPr>
              <a:t>    </a:t>
            </a:r>
            <a:endParaRPr lang="zh-CN" altLang="en-US" b="1" dirty="0">
              <a:latin typeface="黑体" panose="02010609060101010101" pitchFamily="49" charset="-122"/>
            </a:endParaRPr>
          </a:p>
          <a:p>
            <a:pPr>
              <a:lnSpc>
                <a:spcPct val="150000"/>
              </a:lnSpc>
              <a:buNone/>
            </a:pPr>
            <a:endParaRPr lang="zh-CN" altLang="en-US" b="1" dirty="0">
              <a:latin typeface="黑体" panose="02010609060101010101" pitchFamily="49" charset="-122"/>
            </a:endParaRPr>
          </a:p>
          <a:p>
            <a:pPr>
              <a:lnSpc>
                <a:spcPct val="150000"/>
              </a:lnSpc>
              <a:buNone/>
            </a:pPr>
            <a:r>
              <a:rPr lang="zh-CN" altLang="en-US" b="1" dirty="0">
                <a:latin typeface="黑体" panose="02010609060101010101" pitchFamily="49" charset="-122"/>
              </a:rPr>
              <a:t>   </a:t>
            </a:r>
            <a:endParaRPr lang="zh-CN" altLang="en-US" b="1" dirty="0">
              <a:latin typeface="黑体" panose="02010609060101010101" pitchFamily="49" charset="-122"/>
            </a:endParaRPr>
          </a:p>
        </p:txBody>
      </p:sp>
      <p:sp>
        <p:nvSpPr>
          <p:cNvPr id="2" name="灯片编号占位符 1"/>
          <p:cNvSpPr>
            <a:spLocks noGrp="1"/>
          </p:cNvSpPr>
          <p:nvPr>
            <p:ph type="sldNum" sz="quarter" idx="12"/>
          </p:nvPr>
        </p:nvSpPr>
        <p:spPr/>
        <p:txBody>
          <a:bodyPr/>
          <a:lstStyle/>
          <a:p>
            <a:fld id="{9A0DB2DC-4C9A-4742-B13C-FB6460FD3503}" type="slidenum">
              <a:rPr lang="zh-CN" altLang="en-US" sz="1050" smtClean="0">
                <a:ea typeface="宋体" panose="02010600030101010101" pitchFamily="2" charset="-122"/>
              </a:rPr>
            </a:fld>
            <a:endParaRPr lang="zh-CN" altLang="en-US" sz="1050" dirty="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标题 398337"/>
          <p:cNvSpPr>
            <a:spLocks noGrp="1"/>
          </p:cNvSpPr>
          <p:nvPr>
            <p:ph type="title"/>
          </p:nvPr>
        </p:nvSpPr>
        <p:spPr>
          <a:xfrm>
            <a:off x="-476" y="1322070"/>
            <a:ext cx="9144476" cy="478631"/>
          </a:xfrm>
        </p:spPr>
        <p:txBody>
          <a:bodyPr vert="horz" wrap="square" lIns="68580" tIns="34290" rIns="68580" bIns="34290" anchor="ctr"/>
          <a:lstStyle/>
          <a:p>
            <a:pPr marL="838200" indent="-838200"/>
            <a:r>
              <a:rPr lang="en-US" altLang="zh-CN" sz="2250" kern="0" dirty="0">
                <a:solidFill>
                  <a:srgbClr val="1E4649"/>
                </a:solidFill>
                <a:latin typeface="微软雅黑" panose="020B0503020204020204" charset="-122"/>
                <a:ea typeface="微软雅黑" panose="020B0503020204020204" charset="-122"/>
              </a:rPr>
              <a:t>  传感器的基本特性</a:t>
            </a:r>
            <a:endParaRPr lang="zh-CN" altLang="en-US" dirty="0">
              <a:solidFill>
                <a:srgbClr val="FF0000"/>
              </a:solidFill>
            </a:endParaRPr>
          </a:p>
        </p:txBody>
      </p:sp>
      <p:sp>
        <p:nvSpPr>
          <p:cNvPr id="398339" name="文本占位符 398338"/>
          <p:cNvSpPr>
            <a:spLocks noGrp="1"/>
          </p:cNvSpPr>
          <p:nvPr>
            <p:ph type="body" idx="1"/>
          </p:nvPr>
        </p:nvSpPr>
        <p:spPr>
          <a:xfrm>
            <a:off x="1439704" y="2024063"/>
            <a:ext cx="6926580" cy="3404235"/>
          </a:xfrm>
        </p:spPr>
        <p:txBody>
          <a:bodyPr vert="horz"/>
          <a:lstStyle/>
          <a:p>
            <a:pPr>
              <a:buClr>
                <a:srgbClr val="CC0066"/>
              </a:buClr>
              <a:buFont typeface="Wingdings" panose="05000000000000000000" charset="0"/>
              <a:buChar char=""/>
            </a:pPr>
            <a:r>
              <a:rPr lang="zh-CN" altLang="en-US" sz="2100" dirty="0">
                <a:latin typeface="黑体" panose="02010609060101010101" pitchFamily="49" charset="-122"/>
              </a:rPr>
              <a:t>传感器的基本特性，即</a:t>
            </a:r>
            <a:r>
              <a:rPr lang="zh-CN" altLang="en-US" sz="2100" dirty="0">
                <a:solidFill>
                  <a:srgbClr val="CC0066"/>
                </a:solidFill>
                <a:latin typeface="黑体" panose="02010609060101010101" pitchFamily="49" charset="-122"/>
              </a:rPr>
              <a:t>输入</a:t>
            </a:r>
            <a:r>
              <a:rPr lang="en-US" altLang="zh-CN" sz="2100" dirty="0">
                <a:solidFill>
                  <a:srgbClr val="CC0066"/>
                </a:solidFill>
                <a:latin typeface="Arial" panose="020B0604020202020204" pitchFamily="34" charset="0"/>
              </a:rPr>
              <a:t>——</a:t>
            </a:r>
            <a:r>
              <a:rPr lang="zh-CN" altLang="en-US" sz="2100" dirty="0">
                <a:solidFill>
                  <a:srgbClr val="CC0066"/>
                </a:solidFill>
                <a:latin typeface="黑体" panose="02010609060101010101" pitchFamily="49" charset="-122"/>
              </a:rPr>
              <a:t>输出特性</a:t>
            </a:r>
            <a:endParaRPr lang="zh-CN" altLang="en-US" sz="2100" dirty="0">
              <a:solidFill>
                <a:srgbClr val="CC0066"/>
              </a:solidFill>
              <a:latin typeface="黑体" panose="02010609060101010101" pitchFamily="49" charset="-122"/>
            </a:endParaRPr>
          </a:p>
          <a:p>
            <a:pPr>
              <a:buNone/>
            </a:pPr>
            <a:r>
              <a:rPr lang="zh-CN" altLang="en-US" b="1" dirty="0">
                <a:latin typeface="黑体" panose="02010609060101010101" pitchFamily="49" charset="-122"/>
              </a:rPr>
              <a:t>    </a:t>
            </a:r>
            <a:endParaRPr lang="zh-CN" altLang="en-US" b="1" dirty="0">
              <a:latin typeface="黑体" panose="02010609060101010101" pitchFamily="49" charset="-122"/>
            </a:endParaRPr>
          </a:p>
          <a:p>
            <a:pPr>
              <a:buNone/>
            </a:pPr>
            <a:endParaRPr lang="zh-CN" altLang="en-US" b="1" dirty="0">
              <a:latin typeface="黑体" panose="02010609060101010101" pitchFamily="49" charset="-122"/>
            </a:endParaRPr>
          </a:p>
          <a:p>
            <a:pPr>
              <a:buNone/>
            </a:pPr>
            <a:r>
              <a:rPr lang="zh-CN" altLang="en-US" b="1" dirty="0">
                <a:latin typeface="黑体" panose="02010609060101010101" pitchFamily="49" charset="-122"/>
              </a:rPr>
              <a:t>   </a:t>
            </a:r>
            <a:endParaRPr lang="zh-CN" altLang="en-US" b="1" dirty="0">
              <a:latin typeface="黑体" panose="02010609060101010101" pitchFamily="49" charset="-122"/>
            </a:endParaRPr>
          </a:p>
        </p:txBody>
      </p:sp>
      <p:sp>
        <p:nvSpPr>
          <p:cNvPr id="398340" name="左大括号 398339"/>
          <p:cNvSpPr/>
          <p:nvPr/>
        </p:nvSpPr>
        <p:spPr>
          <a:xfrm>
            <a:off x="2894648" y="2834164"/>
            <a:ext cx="216694" cy="1512094"/>
          </a:xfrm>
          <a:prstGeom prst="leftBrace">
            <a:avLst>
              <a:gd name="adj1" fmla="val 58150"/>
              <a:gd name="adj2" fmla="val 50000"/>
            </a:avLst>
          </a:prstGeom>
          <a:solidFill>
            <a:srgbClr val="0000CC"/>
          </a:solidFill>
          <a:ln w="9525" cap="flat" cmpd="sng">
            <a:solidFill>
              <a:srgbClr val="DDDDDD"/>
            </a:solidFill>
            <a:prstDash val="solid"/>
            <a:headEnd type="none" w="med" len="med"/>
            <a:tailEnd type="none" w="med" len="med"/>
          </a:ln>
          <a:effectLst>
            <a:outerShdw dist="35921" dir="2699999" algn="ctr" rotWithShape="0">
              <a:schemeClr val="bg2">
                <a:alpha val="50000"/>
              </a:schemeClr>
            </a:outerShdw>
          </a:effectLst>
        </p:spPr>
        <p:txBody>
          <a:bodyPr wrap="none" anchor="ctr"/>
          <a:lstStyle/>
          <a:p>
            <a:pPr rtl="0"/>
            <a:endParaRPr sz="100" dirty="0">
              <a:solidFill>
                <a:srgbClr val="0000CC"/>
              </a:solidFill>
              <a:ea typeface="楷体_GB2312" pitchFamily="49" charset="-122"/>
              <a:cs typeface="+mn-cs"/>
            </a:endParaRPr>
          </a:p>
        </p:txBody>
      </p:sp>
      <p:sp>
        <p:nvSpPr>
          <p:cNvPr id="398341" name="矩形 398340"/>
          <p:cNvSpPr/>
          <p:nvPr/>
        </p:nvSpPr>
        <p:spPr>
          <a:xfrm>
            <a:off x="3164920" y="3968830"/>
            <a:ext cx="4968478" cy="810260"/>
          </a:xfrm>
          <a:prstGeom prst="rect">
            <a:avLst/>
          </a:prstGeom>
          <a:noFill/>
          <a:ln w="9525">
            <a:noFill/>
          </a:ln>
        </p:spPr>
        <p:txBody>
          <a:bodyPr>
            <a:spAutoFit/>
          </a:bodyPr>
          <a:lstStyle/>
          <a:p>
            <a:pPr algn="l" rtl="0">
              <a:lnSpc>
                <a:spcPct val="130000"/>
              </a:lnSpc>
              <a:buClr>
                <a:srgbClr val="FFFFFF"/>
              </a:buClr>
            </a:pPr>
            <a:r>
              <a:rPr lang="zh-CN" altLang="en-US" sz="1800" dirty="0" smtClean="0">
                <a:solidFill>
                  <a:srgbClr val="000000"/>
                </a:solidFill>
                <a:latin typeface="黑体" panose="02010609060101010101" pitchFamily="49" charset="-122"/>
                <a:ea typeface="黑体" panose="02010609060101010101" pitchFamily="49" charset="-122"/>
                <a:cs typeface="+mn-cs"/>
              </a:rPr>
              <a:t>动态特性 </a:t>
            </a:r>
            <a:r>
              <a:rPr lang="en-US" altLang="zh-CN" sz="1800" dirty="0" smtClean="0">
                <a:solidFill>
                  <a:srgbClr val="000000"/>
                </a:solidFill>
                <a:latin typeface="黑体" panose="02010609060101010101" pitchFamily="49" charset="-122"/>
                <a:ea typeface="黑体" panose="02010609060101010101" pitchFamily="49" charset="-122"/>
                <a:cs typeface="+mn-cs"/>
              </a:rPr>
              <a:t>--- </a:t>
            </a:r>
            <a:r>
              <a:rPr lang="zh-CN" altLang="en-US" sz="1800" dirty="0" smtClean="0">
                <a:solidFill>
                  <a:srgbClr val="000000"/>
                </a:solidFill>
                <a:latin typeface="黑体" panose="02010609060101010101" pitchFamily="49" charset="-122"/>
                <a:ea typeface="黑体" panose="02010609060101010101" pitchFamily="49" charset="-122"/>
                <a:cs typeface="+mn-cs"/>
              </a:rPr>
              <a:t>被</a:t>
            </a:r>
            <a:r>
              <a:rPr lang="zh-CN" altLang="en-US" sz="1800" dirty="0">
                <a:solidFill>
                  <a:srgbClr val="000000"/>
                </a:solidFill>
                <a:latin typeface="黑体" panose="02010609060101010101" pitchFamily="49" charset="-122"/>
                <a:ea typeface="黑体" panose="02010609060101010101" pitchFamily="49" charset="-122"/>
                <a:cs typeface="+mn-cs"/>
              </a:rPr>
              <a:t>测量随时间</a:t>
            </a:r>
            <a:r>
              <a:rPr lang="zh-CN" altLang="en-US" sz="1800" dirty="0">
                <a:solidFill>
                  <a:srgbClr val="CC0066"/>
                </a:solidFill>
                <a:latin typeface="黑体" panose="02010609060101010101" pitchFamily="49" charset="-122"/>
                <a:ea typeface="黑体" panose="02010609060101010101" pitchFamily="49" charset="-122"/>
                <a:cs typeface="+mn-cs"/>
              </a:rPr>
              <a:t>快速</a:t>
            </a:r>
            <a:r>
              <a:rPr lang="zh-CN" altLang="en-US" sz="1800" dirty="0">
                <a:solidFill>
                  <a:srgbClr val="000000"/>
                </a:solidFill>
                <a:latin typeface="黑体" panose="02010609060101010101" pitchFamily="49" charset="-122"/>
                <a:ea typeface="黑体" panose="02010609060101010101" pitchFamily="49" charset="-122"/>
                <a:cs typeface="+mn-cs"/>
              </a:rPr>
              <a:t>变化时传感器</a:t>
            </a:r>
            <a:endParaRPr lang="zh-CN" altLang="en-US" sz="1800" dirty="0">
              <a:solidFill>
                <a:srgbClr val="000000"/>
              </a:solidFill>
              <a:latin typeface="黑体" panose="02010609060101010101" pitchFamily="49" charset="-122"/>
              <a:ea typeface="黑体" panose="02010609060101010101" pitchFamily="49" charset="-122"/>
              <a:cs typeface="+mn-cs"/>
            </a:endParaRPr>
          </a:p>
          <a:p>
            <a:pPr algn="l" rtl="0">
              <a:lnSpc>
                <a:spcPct val="130000"/>
              </a:lnSpc>
              <a:buClr>
                <a:srgbClr val="FFFFFF"/>
              </a:buClr>
            </a:pPr>
            <a:r>
              <a:rPr lang="zh-CN" altLang="en-US" sz="1800" dirty="0">
                <a:solidFill>
                  <a:srgbClr val="000000"/>
                </a:solidFill>
                <a:latin typeface="黑体" panose="02010609060101010101" pitchFamily="49" charset="-122"/>
                <a:ea typeface="黑体" panose="02010609060101010101" pitchFamily="49" charset="-122"/>
                <a:cs typeface="+mn-cs"/>
              </a:rPr>
              <a:t>            </a:t>
            </a:r>
            <a:r>
              <a:rPr lang="zh-CN" altLang="en-US" sz="1800" dirty="0" smtClean="0">
                <a:solidFill>
                  <a:srgbClr val="000000"/>
                </a:solidFill>
                <a:latin typeface="黑体" panose="02010609060101010101" pitchFamily="49" charset="-122"/>
                <a:ea typeface="黑体" panose="02010609060101010101" pitchFamily="49" charset="-122"/>
                <a:cs typeface="+mn-cs"/>
              </a:rPr>
              <a:t> 输入</a:t>
            </a:r>
            <a:r>
              <a:rPr lang="zh-CN" altLang="en-US" sz="1800" dirty="0">
                <a:solidFill>
                  <a:srgbClr val="000000"/>
                </a:solidFill>
                <a:latin typeface="黑体" panose="02010609060101010101" pitchFamily="49" charset="-122"/>
                <a:ea typeface="黑体" panose="02010609060101010101" pitchFamily="49" charset="-122"/>
                <a:cs typeface="+mn-cs"/>
              </a:rPr>
              <a:t>与输出间的关系。</a:t>
            </a:r>
            <a:endParaRPr lang="zh-CN" altLang="en-US" sz="1800" dirty="0">
              <a:solidFill>
                <a:srgbClr val="000000"/>
              </a:solidFill>
              <a:latin typeface="黑体" panose="02010609060101010101" pitchFamily="49" charset="-122"/>
              <a:ea typeface="黑体" panose="02010609060101010101" pitchFamily="49" charset="-122"/>
              <a:cs typeface="+mn-cs"/>
            </a:endParaRPr>
          </a:p>
        </p:txBody>
      </p:sp>
      <p:sp>
        <p:nvSpPr>
          <p:cNvPr id="398342" name="矩形 398341"/>
          <p:cNvSpPr/>
          <p:nvPr/>
        </p:nvSpPr>
        <p:spPr>
          <a:xfrm>
            <a:off x="3164920" y="2664619"/>
            <a:ext cx="5183981" cy="810260"/>
          </a:xfrm>
          <a:prstGeom prst="rect">
            <a:avLst/>
          </a:prstGeom>
          <a:noFill/>
          <a:ln w="9525">
            <a:noFill/>
          </a:ln>
        </p:spPr>
        <p:txBody>
          <a:bodyPr>
            <a:spAutoFit/>
          </a:bodyPr>
          <a:lstStyle/>
          <a:p>
            <a:pPr algn="l" rtl="0">
              <a:lnSpc>
                <a:spcPct val="130000"/>
              </a:lnSpc>
              <a:buClr>
                <a:srgbClr val="FFFFFF"/>
              </a:buClr>
            </a:pPr>
            <a:r>
              <a:rPr lang="zh-CN" altLang="en-US" sz="1800" dirty="0" smtClean="0">
                <a:solidFill>
                  <a:srgbClr val="000000"/>
                </a:solidFill>
                <a:latin typeface="黑体" panose="02010609060101010101" pitchFamily="49" charset="-122"/>
                <a:ea typeface="黑体" panose="02010609060101010101" pitchFamily="49" charset="-122"/>
                <a:cs typeface="+mn-cs"/>
              </a:rPr>
              <a:t>静态特性 </a:t>
            </a:r>
            <a:r>
              <a:rPr lang="en-US" altLang="zh-CN" sz="1800" dirty="0" smtClean="0">
                <a:solidFill>
                  <a:srgbClr val="000000"/>
                </a:solidFill>
                <a:latin typeface="黑体" panose="02010609060101010101" pitchFamily="49" charset="-122"/>
                <a:ea typeface="黑体" panose="02010609060101010101" pitchFamily="49" charset="-122"/>
                <a:cs typeface="+mn-cs"/>
              </a:rPr>
              <a:t>--- </a:t>
            </a:r>
            <a:r>
              <a:rPr lang="zh-CN" altLang="en-US" sz="1800" dirty="0" smtClean="0">
                <a:solidFill>
                  <a:srgbClr val="000000"/>
                </a:solidFill>
                <a:latin typeface="黑体" panose="02010609060101010101" pitchFamily="49" charset="-122"/>
                <a:ea typeface="黑体" panose="02010609060101010101" pitchFamily="49" charset="-122"/>
                <a:cs typeface="+mn-cs"/>
              </a:rPr>
              <a:t>被</a:t>
            </a:r>
            <a:r>
              <a:rPr lang="zh-CN" altLang="en-US" sz="1800" dirty="0">
                <a:solidFill>
                  <a:srgbClr val="000000"/>
                </a:solidFill>
                <a:latin typeface="黑体" panose="02010609060101010101" pitchFamily="49" charset="-122"/>
                <a:ea typeface="黑体" panose="02010609060101010101" pitchFamily="49" charset="-122"/>
                <a:cs typeface="+mn-cs"/>
              </a:rPr>
              <a:t>测量</a:t>
            </a:r>
            <a:r>
              <a:rPr lang="zh-CN" altLang="en-US" sz="1800" dirty="0">
                <a:solidFill>
                  <a:srgbClr val="CC0066"/>
                </a:solidFill>
                <a:latin typeface="黑体" panose="02010609060101010101" pitchFamily="49" charset="-122"/>
                <a:ea typeface="黑体" panose="02010609060101010101" pitchFamily="49" charset="-122"/>
                <a:cs typeface="+mn-cs"/>
              </a:rPr>
              <a:t>不</a:t>
            </a:r>
            <a:r>
              <a:rPr lang="zh-CN" altLang="en-US" sz="1800" dirty="0">
                <a:solidFill>
                  <a:srgbClr val="000000"/>
                </a:solidFill>
                <a:latin typeface="黑体" panose="02010609060101010101" pitchFamily="49" charset="-122"/>
                <a:ea typeface="黑体" panose="02010609060101010101" pitchFamily="49" charset="-122"/>
                <a:cs typeface="+mn-cs"/>
              </a:rPr>
              <a:t>随时间</a:t>
            </a:r>
            <a:r>
              <a:rPr lang="zh-CN" altLang="en-US" sz="1800" dirty="0">
                <a:solidFill>
                  <a:srgbClr val="CC0066"/>
                </a:solidFill>
                <a:latin typeface="黑体" panose="02010609060101010101" pitchFamily="49" charset="-122"/>
                <a:ea typeface="黑体" panose="02010609060101010101" pitchFamily="49" charset="-122"/>
                <a:cs typeface="+mn-cs"/>
              </a:rPr>
              <a:t>变化</a:t>
            </a:r>
            <a:r>
              <a:rPr lang="zh-CN" altLang="en-US" sz="1800" dirty="0">
                <a:solidFill>
                  <a:srgbClr val="000000"/>
                </a:solidFill>
                <a:latin typeface="黑体" panose="02010609060101010101" pitchFamily="49" charset="-122"/>
                <a:ea typeface="黑体" panose="02010609060101010101" pitchFamily="49" charset="-122"/>
                <a:cs typeface="+mn-cs"/>
              </a:rPr>
              <a:t>或随时间变化</a:t>
            </a:r>
            <a:endParaRPr lang="zh-CN" altLang="en-US" sz="1800" dirty="0">
              <a:solidFill>
                <a:srgbClr val="000000"/>
              </a:solidFill>
              <a:latin typeface="黑体" panose="02010609060101010101" pitchFamily="49" charset="-122"/>
              <a:ea typeface="黑体" panose="02010609060101010101" pitchFamily="49" charset="-122"/>
              <a:cs typeface="+mn-cs"/>
            </a:endParaRPr>
          </a:p>
          <a:p>
            <a:pPr algn="l" rtl="0">
              <a:lnSpc>
                <a:spcPct val="130000"/>
              </a:lnSpc>
              <a:buClr>
                <a:srgbClr val="FFFFFF"/>
              </a:buClr>
            </a:pPr>
            <a:r>
              <a:rPr lang="zh-CN" altLang="en-US" sz="1800" dirty="0">
                <a:solidFill>
                  <a:srgbClr val="000000"/>
                </a:solidFill>
                <a:latin typeface="黑体" panose="02010609060101010101" pitchFamily="49" charset="-122"/>
                <a:ea typeface="黑体" panose="02010609060101010101" pitchFamily="49" charset="-122"/>
                <a:cs typeface="+mn-cs"/>
              </a:rPr>
              <a:t>         </a:t>
            </a:r>
            <a:r>
              <a:rPr lang="zh-CN" altLang="en-US" sz="1800" dirty="0">
                <a:solidFill>
                  <a:srgbClr val="CC0066"/>
                </a:solidFill>
                <a:latin typeface="黑体" panose="02010609060101010101" pitchFamily="49" charset="-122"/>
                <a:ea typeface="黑体" panose="02010609060101010101" pitchFamily="49" charset="-122"/>
                <a:cs typeface="+mn-cs"/>
              </a:rPr>
              <a:t>   </a:t>
            </a:r>
            <a:r>
              <a:rPr lang="zh-CN" altLang="en-US" sz="1800" dirty="0" smtClean="0">
                <a:solidFill>
                  <a:srgbClr val="CC0066"/>
                </a:solidFill>
                <a:latin typeface="黑体" panose="02010609060101010101" pitchFamily="49" charset="-122"/>
                <a:ea typeface="黑体" panose="02010609060101010101" pitchFamily="49" charset="-122"/>
                <a:cs typeface="+mn-cs"/>
              </a:rPr>
              <a:t> 缓慢</a:t>
            </a:r>
            <a:r>
              <a:rPr lang="zh-CN" altLang="en-US" sz="1800" dirty="0">
                <a:solidFill>
                  <a:srgbClr val="000000"/>
                </a:solidFill>
                <a:latin typeface="黑体" panose="02010609060101010101" pitchFamily="49" charset="-122"/>
                <a:ea typeface="黑体" panose="02010609060101010101" pitchFamily="49" charset="-122"/>
                <a:cs typeface="+mn-cs"/>
              </a:rPr>
              <a:t>时输入与输出间的关系。</a:t>
            </a:r>
            <a:endParaRPr lang="zh-CN" altLang="en-US" sz="1800" dirty="0">
              <a:solidFill>
                <a:srgbClr val="000000"/>
              </a:solidFill>
              <a:latin typeface="黑体" panose="02010609060101010101" pitchFamily="49" charset="-122"/>
              <a:ea typeface="黑体" panose="02010609060101010101" pitchFamily="49" charset="-122"/>
              <a:cs typeface="+mn-cs"/>
            </a:endParaRPr>
          </a:p>
        </p:txBody>
      </p:sp>
      <p:sp>
        <p:nvSpPr>
          <p:cNvPr id="5" name="文本框 4"/>
          <p:cNvSpPr txBox="1"/>
          <p:nvPr/>
        </p:nvSpPr>
        <p:spPr>
          <a:xfrm>
            <a:off x="1685449" y="3205639"/>
            <a:ext cx="1297781" cy="137160"/>
          </a:xfrm>
          <a:prstGeom prst="rect">
            <a:avLst/>
          </a:prstGeom>
          <a:noFill/>
        </p:spPr>
        <p:txBody>
          <a:bodyPr wrap="square" rtlCol="0">
            <a:spAutoFit/>
          </a:bodyPr>
          <a:lstStyle/>
          <a:p>
            <a:pPr algn="l" rtl="0">
              <a:buClr>
                <a:srgbClr val="FFFFFF"/>
              </a:buClr>
            </a:pPr>
            <a:r>
              <a:rPr lang="zh-CN" altLang="en-US" sz="100" dirty="0">
                <a:solidFill>
                  <a:srgbClr val="000000"/>
                </a:solidFill>
                <a:latin typeface="Times New Roman" panose="02020603050405020304" pitchFamily="18" charset="0"/>
                <a:ea typeface="黑体" panose="02010609060101010101" pitchFamily="49" charset="-122"/>
                <a:cs typeface="+mn-cs"/>
                <a:sym typeface="+mn-ea"/>
              </a:rPr>
              <a:t>传感器的</a:t>
            </a:r>
            <a:endParaRPr lang="zh-CN" altLang="en-US" sz="100" dirty="0">
              <a:solidFill>
                <a:srgbClr val="000000"/>
              </a:solidFill>
              <a:latin typeface="Times New Roman" panose="02020603050405020304" pitchFamily="18" charset="0"/>
              <a:ea typeface="黑体" panose="02010609060101010101" pitchFamily="49" charset="-122"/>
              <a:cs typeface="+mn-cs"/>
              <a:sym typeface="+mn-ea"/>
            </a:endParaRPr>
          </a:p>
          <a:p>
            <a:pPr algn="l" rtl="0">
              <a:buClr>
                <a:srgbClr val="FFFFFF"/>
              </a:buClr>
            </a:pPr>
            <a:r>
              <a:rPr lang="zh-CN" altLang="en-US" sz="100" dirty="0">
                <a:solidFill>
                  <a:srgbClr val="000000"/>
                </a:solidFill>
                <a:latin typeface="Times New Roman" panose="02020603050405020304" pitchFamily="18" charset="0"/>
                <a:ea typeface="黑体" panose="02010609060101010101" pitchFamily="49" charset="-122"/>
                <a:cs typeface="+mn-cs"/>
                <a:sym typeface="+mn-ea"/>
              </a:rPr>
              <a:t>基本特性</a:t>
            </a:r>
            <a:endParaRPr lang="zh-CN" altLang="en-US" sz="100" dirty="0">
              <a:solidFill>
                <a:srgbClr val="000000"/>
              </a:solidFill>
              <a:latin typeface="Times New Roman" panose="02020603050405020304" pitchFamily="18" charset="0"/>
              <a:ea typeface="黑体" panose="02010609060101010101" pitchFamily="49" charset="-122"/>
              <a:cs typeface="+mn-cs"/>
            </a:endParaRPr>
          </a:p>
          <a:p>
            <a:pPr rtl="0"/>
            <a:endParaRPr lang="zh-CN" altLang="en-US" sz="100">
              <a:cs typeface="+mn-cs"/>
            </a:endParaRPr>
          </a:p>
        </p:txBody>
      </p:sp>
      <p:sp>
        <p:nvSpPr>
          <p:cNvPr id="2" name="灯片编号占位符 1"/>
          <p:cNvSpPr>
            <a:spLocks noGrp="1"/>
          </p:cNvSpPr>
          <p:nvPr>
            <p:ph type="sldNum" sz="quarter" idx="12"/>
          </p:nvPr>
        </p:nvSpPr>
        <p:spPr/>
        <p:txBody>
          <a:bodyPr/>
          <a:lstStyle/>
          <a:p>
            <a:fld id="{9A0DB2DC-4C9A-4742-B13C-FB6460FD3503}" type="slidenum">
              <a:rPr lang="zh-CN" altLang="en-US" sz="1050" smtClean="0">
                <a:ea typeface="宋体" panose="02010600030101010101" pitchFamily="2" charset="-122"/>
              </a:rPr>
            </a:fld>
            <a:endParaRPr lang="zh-CN" altLang="en-US" sz="1050" dirty="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98340"/>
                                        </p:tgtEl>
                                        <p:attrNameLst>
                                          <p:attrName>style.visibility</p:attrName>
                                        </p:attrNameLst>
                                      </p:cBhvr>
                                      <p:to>
                                        <p:strVal val="visible"/>
                                      </p:to>
                                    </p:set>
                                    <p:anim calcmode="lin" valueType="num">
                                      <p:cBhvr additive="base">
                                        <p:cTn id="7" dur="500"/>
                                        <p:tgtEl>
                                          <p:spTgt spid="398340"/>
                                        </p:tgtEl>
                                        <p:attrNameLst>
                                          <p:attrName>ppt_y</p:attrName>
                                        </p:attrNameLst>
                                      </p:cBhvr>
                                      <p:tavLst>
                                        <p:tav tm="0">
                                          <p:val>
                                            <p:strVal val="#ppt_y+#ppt_h*1.125000"/>
                                          </p:val>
                                        </p:tav>
                                        <p:tav tm="100000">
                                          <p:val>
                                            <p:strVal val="#ppt_y"/>
                                          </p:val>
                                        </p:tav>
                                      </p:tavLst>
                                    </p:anim>
                                    <p:animEffect transition="in" filter="wipe(up)">
                                      <p:cBhvr>
                                        <p:cTn id="8" dur="500"/>
                                        <p:tgtEl>
                                          <p:spTgt spid="39834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98341"/>
                                        </p:tgtEl>
                                        <p:attrNameLst>
                                          <p:attrName>style.visibility</p:attrName>
                                        </p:attrNameLst>
                                      </p:cBhvr>
                                      <p:to>
                                        <p:strVal val="visible"/>
                                      </p:to>
                                    </p:set>
                                    <p:anim calcmode="lin" valueType="num">
                                      <p:cBhvr additive="base">
                                        <p:cTn id="11" dur="500"/>
                                        <p:tgtEl>
                                          <p:spTgt spid="398341"/>
                                        </p:tgtEl>
                                        <p:attrNameLst>
                                          <p:attrName>ppt_y</p:attrName>
                                        </p:attrNameLst>
                                      </p:cBhvr>
                                      <p:tavLst>
                                        <p:tav tm="0">
                                          <p:val>
                                            <p:strVal val="#ppt_y+#ppt_h*1.125000"/>
                                          </p:val>
                                        </p:tav>
                                        <p:tav tm="100000">
                                          <p:val>
                                            <p:strVal val="#ppt_y"/>
                                          </p:val>
                                        </p:tav>
                                      </p:tavLst>
                                    </p:anim>
                                    <p:animEffect transition="in" filter="wipe(up)">
                                      <p:cBhvr>
                                        <p:cTn id="12" dur="500"/>
                                        <p:tgtEl>
                                          <p:spTgt spid="39834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98342"/>
                                        </p:tgtEl>
                                        <p:attrNameLst>
                                          <p:attrName>style.visibility</p:attrName>
                                        </p:attrNameLst>
                                      </p:cBhvr>
                                      <p:to>
                                        <p:strVal val="visible"/>
                                      </p:to>
                                    </p:set>
                                    <p:anim calcmode="lin" valueType="num">
                                      <p:cBhvr additive="base">
                                        <p:cTn id="15" dur="500"/>
                                        <p:tgtEl>
                                          <p:spTgt spid="398342"/>
                                        </p:tgtEl>
                                        <p:attrNameLst>
                                          <p:attrName>ppt_y</p:attrName>
                                        </p:attrNameLst>
                                      </p:cBhvr>
                                      <p:tavLst>
                                        <p:tav tm="0">
                                          <p:val>
                                            <p:strVal val="#ppt_y+#ppt_h*1.125000"/>
                                          </p:val>
                                        </p:tav>
                                        <p:tav tm="100000">
                                          <p:val>
                                            <p:strVal val="#ppt_y"/>
                                          </p:val>
                                        </p:tav>
                                      </p:tavLst>
                                    </p:anim>
                                    <p:animEffect transition="in" filter="wipe(up)">
                                      <p:cBhvr>
                                        <p:cTn id="16" dur="500"/>
                                        <p:tgtEl>
                                          <p:spTgt spid="39834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40" grpId="0" bldLvl="0" animBg="1"/>
      <p:bldP spid="398341" grpId="0"/>
      <p:bldP spid="39834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标题 402433"/>
          <p:cNvSpPr>
            <a:spLocks noGrp="1"/>
          </p:cNvSpPr>
          <p:nvPr>
            <p:ph type="title"/>
          </p:nvPr>
        </p:nvSpPr>
        <p:spPr>
          <a:xfrm>
            <a:off x="2858" y="1268254"/>
            <a:ext cx="9141143" cy="478631"/>
          </a:xfrm>
        </p:spPr>
        <p:txBody>
          <a:bodyPr vert="horz" wrap="square" lIns="68580" tIns="34290" rIns="68580" bIns="34290" anchor="ctr"/>
          <a:lstStyle/>
          <a:p>
            <a:pPr marL="838200" indent="-838200"/>
            <a:r>
              <a:rPr lang="en-US" altLang="zh-CN" sz="2100" dirty="0">
                <a:solidFill>
                  <a:schemeClr val="tx1"/>
                </a:solidFill>
                <a:latin typeface="黑体" panose="02010609060101010101" pitchFamily="49" charset="-122"/>
                <a:ea typeface="+mn-ea"/>
                <a:cs typeface="+mn-cs"/>
              </a:rPr>
              <a:t> 传感器的静态特性</a:t>
            </a:r>
            <a:endParaRPr lang="zh-CN" altLang="en-US" dirty="0">
              <a:solidFill>
                <a:srgbClr val="FF0000"/>
              </a:solidFill>
              <a:latin typeface="黑体" panose="02010609060101010101" pitchFamily="49" charset="-122"/>
            </a:endParaRPr>
          </a:p>
        </p:txBody>
      </p:sp>
      <p:sp>
        <p:nvSpPr>
          <p:cNvPr id="402435" name="文本占位符 402434"/>
          <p:cNvSpPr>
            <a:spLocks noGrp="1"/>
          </p:cNvSpPr>
          <p:nvPr>
            <p:ph type="body" sz="half" idx="1"/>
          </p:nvPr>
        </p:nvSpPr>
        <p:spPr>
          <a:xfrm>
            <a:off x="800100" y="1754505"/>
            <a:ext cx="7543324" cy="1129665"/>
          </a:xfrm>
        </p:spPr>
        <p:txBody>
          <a:bodyPr wrap="square">
            <a:spAutoFit/>
          </a:bodyPr>
          <a:lstStyle/>
          <a:p>
            <a:pPr marL="457200" indent="-457200">
              <a:lnSpc>
                <a:spcPct val="150000"/>
              </a:lnSpc>
              <a:spcBef>
                <a:spcPct val="0"/>
              </a:spcBef>
              <a:buClr>
                <a:srgbClr val="CC0066"/>
              </a:buClr>
              <a:buAutoNum type="arabicPeriod"/>
            </a:pPr>
            <a:r>
              <a:rPr lang="zh-CN" altLang="en-US" sz="1500" dirty="0" smtClean="0">
                <a:latin typeface="+mn-ea"/>
              </a:rPr>
              <a:t>传感器</a:t>
            </a:r>
            <a:r>
              <a:rPr lang="zh-CN" altLang="en-US" sz="1500" dirty="0">
                <a:latin typeface="+mn-ea"/>
              </a:rPr>
              <a:t>的静态</a:t>
            </a:r>
            <a:r>
              <a:rPr lang="zh-CN" altLang="en-US" sz="1500" dirty="0" smtClean="0">
                <a:latin typeface="+mn-ea"/>
              </a:rPr>
              <a:t>数学模型</a:t>
            </a:r>
            <a:endParaRPr lang="en-US" altLang="zh-CN" sz="1500" dirty="0" smtClean="0">
              <a:latin typeface="+mn-ea"/>
            </a:endParaRPr>
          </a:p>
          <a:p>
            <a:pPr marL="0" indent="0">
              <a:lnSpc>
                <a:spcPct val="150000"/>
              </a:lnSpc>
              <a:spcBef>
                <a:spcPct val="0"/>
              </a:spcBef>
              <a:buClr>
                <a:srgbClr val="CC0066"/>
              </a:buClr>
              <a:buNone/>
            </a:pPr>
            <a:r>
              <a:rPr lang="en-US" altLang="zh-CN" sz="1500" dirty="0">
                <a:latin typeface="+mn-ea"/>
              </a:rPr>
              <a:t> </a:t>
            </a:r>
            <a:r>
              <a:rPr lang="en-US" altLang="zh-CN" sz="1500" dirty="0" smtClean="0">
                <a:latin typeface="+mn-ea"/>
              </a:rPr>
              <a:t>      --- </a:t>
            </a:r>
            <a:r>
              <a:rPr lang="zh-CN" altLang="en-US" sz="1500" dirty="0" smtClean="0">
                <a:latin typeface="+mn-ea"/>
              </a:rPr>
              <a:t>指</a:t>
            </a:r>
            <a:r>
              <a:rPr lang="zh-CN" altLang="en-US" sz="1500" dirty="0">
                <a:latin typeface="+mn-ea"/>
              </a:rPr>
              <a:t>在</a:t>
            </a:r>
            <a:r>
              <a:rPr lang="zh-CN" altLang="en-US" sz="1500" dirty="0">
                <a:solidFill>
                  <a:srgbClr val="CC0066"/>
                </a:solidFill>
                <a:latin typeface="+mn-ea"/>
              </a:rPr>
              <a:t>静态信号</a:t>
            </a:r>
            <a:r>
              <a:rPr lang="zh-CN" altLang="en-US" sz="1500" dirty="0" smtClean="0">
                <a:latin typeface="+mn-ea"/>
              </a:rPr>
              <a:t>作用下</a:t>
            </a:r>
            <a:r>
              <a:rPr lang="zh-CN" altLang="en-US" sz="1500" dirty="0">
                <a:latin typeface="+mn-ea"/>
              </a:rPr>
              <a:t>，</a:t>
            </a:r>
            <a:r>
              <a:rPr lang="zh-CN" altLang="en-US" sz="1500" dirty="0">
                <a:solidFill>
                  <a:srgbClr val="CC0066"/>
                </a:solidFill>
                <a:latin typeface="+mn-ea"/>
              </a:rPr>
              <a:t>传感器输出量与输入量</a:t>
            </a:r>
            <a:r>
              <a:rPr lang="zh-CN" altLang="en-US" sz="1500" dirty="0">
                <a:latin typeface="+mn-ea"/>
              </a:rPr>
              <a:t>之间的一种函数关系</a:t>
            </a:r>
            <a:r>
              <a:rPr lang="zh-CN" altLang="en-US" sz="1500" dirty="0" smtClean="0">
                <a:latin typeface="+mn-ea"/>
              </a:rPr>
              <a:t>。如果</a:t>
            </a:r>
            <a:r>
              <a:rPr lang="zh-CN" altLang="en-US" sz="1500" dirty="0">
                <a:latin typeface="+mn-ea"/>
              </a:rPr>
              <a:t>不考虑迟滞特性和蠕动效应，传感器的静态数学模型一般可用ｎ次多项式来表示为：                                                   </a:t>
            </a:r>
            <a:endParaRPr lang="zh-CN" altLang="en-US" sz="1500" dirty="0">
              <a:latin typeface="+mn-ea"/>
            </a:endParaRPr>
          </a:p>
        </p:txBody>
      </p:sp>
      <p:sp>
        <p:nvSpPr>
          <p:cNvPr id="402436" name="矩形 402435"/>
          <p:cNvSpPr/>
          <p:nvPr/>
        </p:nvSpPr>
        <p:spPr>
          <a:xfrm>
            <a:off x="6893719" y="3914775"/>
            <a:ext cx="640080" cy="368300"/>
          </a:xfrm>
          <a:prstGeom prst="rect">
            <a:avLst/>
          </a:prstGeom>
          <a:noFill/>
          <a:ln w="9525">
            <a:noFill/>
          </a:ln>
        </p:spPr>
        <p:txBody>
          <a:bodyPr wrap="none" anchor="t">
            <a:spAutoFit/>
          </a:bodyPr>
          <a:lstStyle/>
          <a:p>
            <a:pPr algn="l" rtl="0">
              <a:buClr>
                <a:srgbClr val="FFFFFF"/>
              </a:buClr>
            </a:pPr>
            <a:r>
              <a:rPr lang="en-US" altLang="zh-CN" sz="1800" b="1">
                <a:solidFill>
                  <a:srgbClr val="000000"/>
                </a:solidFill>
                <a:latin typeface="Times New Roman" panose="02020603050405020304" pitchFamily="18" charset="0"/>
                <a:cs typeface="+mn-cs"/>
              </a:rPr>
              <a:t>(1-1)</a:t>
            </a:r>
            <a:endParaRPr lang="en-US" altLang="zh-CN" sz="1800" b="1">
              <a:solidFill>
                <a:srgbClr val="000000"/>
              </a:solidFill>
              <a:latin typeface="Times New Roman" panose="02020603050405020304" pitchFamily="18" charset="0"/>
              <a:cs typeface="+mn-cs"/>
            </a:endParaRPr>
          </a:p>
        </p:txBody>
      </p:sp>
      <p:sp>
        <p:nvSpPr>
          <p:cNvPr id="402437" name="矩形 402436"/>
          <p:cNvSpPr/>
          <p:nvPr/>
        </p:nvSpPr>
        <p:spPr>
          <a:xfrm>
            <a:off x="1143000" y="857250"/>
            <a:ext cx="6858000" cy="0"/>
          </a:xfrm>
          <a:prstGeom prst="rect">
            <a:avLst/>
          </a:prstGeom>
          <a:noFill/>
          <a:ln w="9525">
            <a:noFill/>
          </a:ln>
        </p:spPr>
        <p:txBody>
          <a:bodyPr/>
          <a:lstStyle/>
          <a:p>
            <a:pPr rtl="0"/>
            <a:endParaRPr lang="zh-CN" altLang="en-US" sz="100">
              <a:cs typeface="+mn-cs"/>
            </a:endParaRPr>
          </a:p>
        </p:txBody>
      </p:sp>
      <p:graphicFrame>
        <p:nvGraphicFramePr>
          <p:cNvPr id="402440" name="内容占位符 402439"/>
          <p:cNvGraphicFramePr>
            <a:graphicFrameLocks noGrp="1" noChangeAspect="1"/>
          </p:cNvGraphicFramePr>
          <p:nvPr>
            <p:ph sz="half" idx="2"/>
          </p:nvPr>
        </p:nvGraphicFramePr>
        <p:xfrm>
          <a:off x="1925241" y="3699272"/>
          <a:ext cx="4717256" cy="634603"/>
        </p:xfrm>
        <a:graphic>
          <a:graphicData uri="http://schemas.openxmlformats.org/presentationml/2006/ole">
            <mc:AlternateContent xmlns:mc="http://schemas.openxmlformats.org/markup-compatibility/2006">
              <mc:Choice xmlns:v="urn:schemas-microsoft-com:vml" Requires="v">
                <p:oleObj spid="_x0000_s21507" name="" r:id="rId1" imgW="1866265" imgH="241300" progId="Equation.DSMT4">
                  <p:embed/>
                </p:oleObj>
              </mc:Choice>
              <mc:Fallback>
                <p:oleObj name="" r:id="rId1" imgW="1866265" imgH="241300" progId="Equation.DSMT4">
                  <p:embed/>
                  <p:pic>
                    <p:nvPicPr>
                      <p:cNvPr id="0" name="图片 21506"/>
                      <p:cNvPicPr/>
                      <p:nvPr/>
                    </p:nvPicPr>
                    <p:blipFill>
                      <a:blip r:embed="rId2"/>
                      <a:stretch>
                        <a:fillRect/>
                      </a:stretch>
                    </p:blipFill>
                    <p:spPr>
                      <a:xfrm>
                        <a:off x="1925241" y="3699272"/>
                        <a:ext cx="4717256" cy="634603"/>
                      </a:xfrm>
                      <a:prstGeom prst="rect">
                        <a:avLst/>
                      </a:prstGeom>
                      <a:solidFill>
                        <a:schemeClr val="accent1">
                          <a:lumMod val="90000"/>
                        </a:schemeClr>
                      </a:solidFill>
                      <a:ln w="38100">
                        <a:miter/>
                      </a:ln>
                    </p:spPr>
                  </p:pic>
                </p:oleObj>
              </mc:Fallback>
            </mc:AlternateContent>
          </a:graphicData>
        </a:graphic>
      </p:graphicFrame>
      <p:sp>
        <p:nvSpPr>
          <p:cNvPr id="402441" name="线形标注 2 402440"/>
          <p:cNvSpPr/>
          <p:nvPr/>
        </p:nvSpPr>
        <p:spPr>
          <a:xfrm>
            <a:off x="4193381" y="2943225"/>
            <a:ext cx="958454" cy="517922"/>
          </a:xfrm>
          <a:prstGeom prst="borderCallout2">
            <a:avLst>
              <a:gd name="adj1" fmla="val 16551"/>
              <a:gd name="adj2" fmla="val -5963"/>
              <a:gd name="adj3" fmla="val 16551"/>
              <a:gd name="adj4" fmla="val -29940"/>
              <a:gd name="adj5" fmla="val 178162"/>
              <a:gd name="adj6" fmla="val -56398"/>
            </a:avLst>
          </a:prstGeom>
          <a:solidFill>
            <a:schemeClr val="accent1"/>
          </a:solidFill>
          <a:ln w="9525" cap="flat" cmpd="sng">
            <a:solidFill>
              <a:srgbClr val="0000FF"/>
            </a:solidFill>
            <a:prstDash val="solid"/>
            <a:miter/>
            <a:headEnd type="none" w="med" len="med"/>
            <a:tailEnd type="none" w="med" len="med"/>
          </a:ln>
        </p:spPr>
        <p:txBody>
          <a:bodyPr/>
          <a:lstStyle/>
          <a:p>
            <a:pPr rtl="0">
              <a:buClr>
                <a:srgbClr val="FFFFFF"/>
              </a:buClr>
            </a:pPr>
            <a:r>
              <a:rPr lang="zh-CN" altLang="en-US" sz="1350" dirty="0">
                <a:solidFill>
                  <a:srgbClr val="CC0066"/>
                </a:solidFill>
                <a:latin typeface="Times New Roman" panose="02020603050405020304" pitchFamily="18" charset="0"/>
                <a:ea typeface="黑体" panose="02010609060101010101" pitchFamily="49" charset="-122"/>
                <a:cs typeface="+mn-cs"/>
              </a:rPr>
              <a:t>输入量</a:t>
            </a:r>
            <a:r>
              <a:rPr lang="zh-CN" altLang="en-US" sz="1350" dirty="0">
                <a:solidFill>
                  <a:srgbClr val="000000"/>
                </a:solidFill>
                <a:latin typeface="Times New Roman" panose="02020603050405020304" pitchFamily="18" charset="0"/>
                <a:ea typeface="黑体" panose="02010609060101010101" pitchFamily="49" charset="-122"/>
                <a:cs typeface="+mn-cs"/>
              </a:rPr>
              <a:t>，即被测量</a:t>
            </a:r>
            <a:endParaRPr lang="zh-CN" altLang="en-US" sz="1350" dirty="0">
              <a:solidFill>
                <a:srgbClr val="000000"/>
              </a:solidFill>
              <a:latin typeface="Times New Roman" panose="02020603050405020304" pitchFamily="18" charset="0"/>
              <a:ea typeface="黑体" panose="02010609060101010101" pitchFamily="49" charset="-122"/>
              <a:cs typeface="+mn-cs"/>
            </a:endParaRPr>
          </a:p>
        </p:txBody>
      </p:sp>
      <p:sp>
        <p:nvSpPr>
          <p:cNvPr id="402442" name="线形标注 2 402441"/>
          <p:cNvSpPr/>
          <p:nvPr/>
        </p:nvSpPr>
        <p:spPr>
          <a:xfrm>
            <a:off x="2513410" y="2996804"/>
            <a:ext cx="1032476" cy="540544"/>
          </a:xfrm>
          <a:prstGeom prst="borderCallout2">
            <a:avLst>
              <a:gd name="adj1" fmla="val 15861"/>
              <a:gd name="adj2" fmla="val -5097"/>
              <a:gd name="adj3" fmla="val 15861"/>
              <a:gd name="adj4" fmla="val -19000"/>
              <a:gd name="adj5" fmla="val 158810"/>
              <a:gd name="adj6" fmla="val -33546"/>
            </a:avLst>
          </a:prstGeom>
          <a:solidFill>
            <a:schemeClr val="accent1"/>
          </a:solidFill>
          <a:ln w="9525" cap="flat" cmpd="sng">
            <a:solidFill>
              <a:srgbClr val="0000FF"/>
            </a:solidFill>
            <a:prstDash val="solid"/>
            <a:miter/>
            <a:headEnd type="none" w="med" len="med"/>
            <a:tailEnd type="none" w="med" len="med"/>
          </a:ln>
        </p:spPr>
        <p:txBody>
          <a:bodyPr/>
          <a:lstStyle/>
          <a:p>
            <a:pPr algn="l" rtl="0">
              <a:buClr>
                <a:srgbClr val="FFFFFF"/>
              </a:buClr>
            </a:pPr>
            <a:r>
              <a:rPr lang="zh-CN" altLang="en-US" sz="1350" dirty="0">
                <a:solidFill>
                  <a:srgbClr val="000000"/>
                </a:solidFill>
                <a:latin typeface="Times New Roman" panose="02020603050405020304" pitchFamily="18" charset="0"/>
                <a:ea typeface="黑体" panose="02010609060101010101" pitchFamily="49" charset="-122"/>
                <a:cs typeface="+mn-cs"/>
              </a:rPr>
              <a:t>传感器的理论</a:t>
            </a:r>
            <a:r>
              <a:rPr lang="zh-CN" altLang="en-US" sz="1350" dirty="0">
                <a:solidFill>
                  <a:srgbClr val="CC0066"/>
                </a:solidFill>
                <a:latin typeface="Times New Roman" panose="02020603050405020304" pitchFamily="18" charset="0"/>
                <a:ea typeface="黑体" panose="02010609060101010101" pitchFamily="49" charset="-122"/>
                <a:cs typeface="+mn-cs"/>
              </a:rPr>
              <a:t>输出量</a:t>
            </a:r>
            <a:endParaRPr lang="zh-CN" altLang="en-US" sz="1350" dirty="0">
              <a:solidFill>
                <a:srgbClr val="CC0066"/>
              </a:solidFill>
              <a:latin typeface="Times New Roman" panose="02020603050405020304" pitchFamily="18" charset="0"/>
              <a:ea typeface="黑体" panose="02010609060101010101" pitchFamily="49" charset="-122"/>
              <a:cs typeface="+mn-cs"/>
            </a:endParaRPr>
          </a:p>
        </p:txBody>
      </p:sp>
      <p:sp>
        <p:nvSpPr>
          <p:cNvPr id="402443" name="线形标注 2 402442"/>
          <p:cNvSpPr/>
          <p:nvPr/>
        </p:nvSpPr>
        <p:spPr>
          <a:xfrm>
            <a:off x="1331119" y="4670822"/>
            <a:ext cx="1133475" cy="702394"/>
          </a:xfrm>
          <a:prstGeom prst="borderCallout2">
            <a:avLst>
              <a:gd name="adj1" fmla="val 10588"/>
              <a:gd name="adj2" fmla="val 105042"/>
              <a:gd name="adj3" fmla="val 10588"/>
              <a:gd name="adj4" fmla="val 110296"/>
              <a:gd name="adj5" fmla="val -51616"/>
              <a:gd name="adj6" fmla="val 117435"/>
            </a:avLst>
          </a:prstGeom>
          <a:solidFill>
            <a:schemeClr val="accent1"/>
          </a:solidFill>
          <a:ln w="9525" cap="flat" cmpd="sng">
            <a:solidFill>
              <a:srgbClr val="0000FF"/>
            </a:solidFill>
            <a:prstDash val="solid"/>
            <a:miter/>
            <a:headEnd type="none" w="med" len="med"/>
            <a:tailEnd type="none" w="med" len="med"/>
          </a:ln>
        </p:spPr>
        <p:txBody>
          <a:bodyPr/>
          <a:lstStyle/>
          <a:p>
            <a:pPr algn="l" rtl="0">
              <a:buClr>
                <a:srgbClr val="FFFFFF"/>
              </a:buClr>
            </a:pPr>
            <a:r>
              <a:rPr lang="zh-CN" altLang="en-US" sz="1350" dirty="0">
                <a:solidFill>
                  <a:srgbClr val="000000"/>
                </a:solidFill>
                <a:latin typeface="Times New Roman" panose="02020603050405020304" pitchFamily="18" charset="0"/>
                <a:ea typeface="黑体" panose="02010609060101010101" pitchFamily="49" charset="-122"/>
                <a:cs typeface="+mn-cs"/>
              </a:rPr>
              <a:t>零输入时的输出</a:t>
            </a:r>
            <a:r>
              <a:rPr lang="en-US" altLang="zh-CN" sz="1350" dirty="0">
                <a:solidFill>
                  <a:srgbClr val="000000"/>
                </a:solidFill>
                <a:latin typeface="Times New Roman" panose="02020603050405020304" pitchFamily="18" charset="0"/>
                <a:ea typeface="黑体" panose="02010609060101010101" pitchFamily="49" charset="-122"/>
                <a:cs typeface="+mn-cs"/>
              </a:rPr>
              <a:t>,</a:t>
            </a:r>
            <a:r>
              <a:rPr lang="zh-CN" altLang="en-US" sz="1350" dirty="0">
                <a:solidFill>
                  <a:srgbClr val="000000"/>
                </a:solidFill>
                <a:latin typeface="Times New Roman" panose="02020603050405020304" pitchFamily="18" charset="0"/>
                <a:ea typeface="黑体" panose="02010609060101010101" pitchFamily="49" charset="-122"/>
                <a:cs typeface="+mn-cs"/>
              </a:rPr>
              <a:t>也叫</a:t>
            </a:r>
            <a:r>
              <a:rPr lang="zh-CN" altLang="en-US" sz="1350" dirty="0">
                <a:solidFill>
                  <a:srgbClr val="CC0066"/>
                </a:solidFill>
                <a:latin typeface="Times New Roman" panose="02020603050405020304" pitchFamily="18" charset="0"/>
                <a:ea typeface="黑体" panose="02010609060101010101" pitchFamily="49" charset="-122"/>
                <a:cs typeface="+mn-cs"/>
              </a:rPr>
              <a:t>零位输出</a:t>
            </a:r>
            <a:endParaRPr lang="zh-CN" altLang="en-US" sz="1350" dirty="0">
              <a:solidFill>
                <a:srgbClr val="CC0066"/>
              </a:solidFill>
              <a:latin typeface="Times New Roman" panose="02020603050405020304" pitchFamily="18" charset="0"/>
              <a:ea typeface="黑体" panose="02010609060101010101" pitchFamily="49" charset="-122"/>
              <a:cs typeface="+mn-cs"/>
            </a:endParaRPr>
          </a:p>
        </p:txBody>
      </p:sp>
      <p:sp>
        <p:nvSpPr>
          <p:cNvPr id="402444" name="线形标注 2 402443"/>
          <p:cNvSpPr/>
          <p:nvPr/>
        </p:nvSpPr>
        <p:spPr>
          <a:xfrm>
            <a:off x="3634979" y="4670823"/>
            <a:ext cx="1296590" cy="917972"/>
          </a:xfrm>
          <a:prstGeom prst="borderCallout2">
            <a:avLst>
              <a:gd name="adj1" fmla="val 8352"/>
              <a:gd name="adj2" fmla="val -4407"/>
              <a:gd name="adj3" fmla="val 8352"/>
              <a:gd name="adj4" fmla="val -21213"/>
              <a:gd name="adj5" fmla="val -49152"/>
              <a:gd name="adj6" fmla="val -22462"/>
            </a:avLst>
          </a:prstGeom>
          <a:solidFill>
            <a:schemeClr val="accent1"/>
          </a:solidFill>
          <a:ln w="9525" cap="flat" cmpd="sng">
            <a:solidFill>
              <a:srgbClr val="0000FF"/>
            </a:solidFill>
            <a:prstDash val="solid"/>
            <a:miter/>
            <a:headEnd type="none" w="med" len="med"/>
            <a:tailEnd type="none" w="med" len="med"/>
          </a:ln>
        </p:spPr>
        <p:txBody>
          <a:bodyPr/>
          <a:lstStyle/>
          <a:p>
            <a:pPr algn="l" rtl="0">
              <a:buClr>
                <a:srgbClr val="FFFFFF"/>
              </a:buClr>
            </a:pPr>
            <a:r>
              <a:rPr lang="zh-CN" altLang="en-US" sz="1350" dirty="0">
                <a:solidFill>
                  <a:srgbClr val="000000"/>
                </a:solidFill>
                <a:latin typeface="Times New Roman" panose="02020603050405020304" pitchFamily="18" charset="0"/>
                <a:ea typeface="黑体" panose="02010609060101010101" pitchFamily="49" charset="-122"/>
                <a:cs typeface="+mn-cs"/>
              </a:rPr>
              <a:t>传感器线性项系数也称</a:t>
            </a:r>
            <a:r>
              <a:rPr lang="zh-CN" altLang="en-US" sz="1350" dirty="0">
                <a:solidFill>
                  <a:srgbClr val="CC0066"/>
                </a:solidFill>
                <a:latin typeface="Times New Roman" panose="02020603050405020304" pitchFamily="18" charset="0"/>
                <a:ea typeface="黑体" panose="02010609060101010101" pitchFamily="49" charset="-122"/>
                <a:cs typeface="+mn-cs"/>
              </a:rPr>
              <a:t>线性灵敏度</a:t>
            </a:r>
            <a:r>
              <a:rPr lang="zh-CN" altLang="en-US" sz="1350" dirty="0">
                <a:solidFill>
                  <a:srgbClr val="000000"/>
                </a:solidFill>
                <a:latin typeface="Times New Roman" panose="02020603050405020304" pitchFamily="18" charset="0"/>
                <a:ea typeface="黑体" panose="02010609060101010101" pitchFamily="49" charset="-122"/>
                <a:cs typeface="+mn-cs"/>
              </a:rPr>
              <a:t>，常用</a:t>
            </a:r>
            <a:r>
              <a:rPr lang="en-US" altLang="zh-CN" sz="1350" dirty="0">
                <a:solidFill>
                  <a:srgbClr val="000000"/>
                </a:solidFill>
                <a:latin typeface="Times New Roman" panose="02020603050405020304" pitchFamily="18" charset="0"/>
                <a:ea typeface="黑体" panose="02010609060101010101" pitchFamily="49" charset="-122"/>
                <a:cs typeface="+mn-cs"/>
              </a:rPr>
              <a:t>K</a:t>
            </a:r>
            <a:r>
              <a:rPr lang="zh-CN" altLang="en-US" sz="1350" dirty="0">
                <a:solidFill>
                  <a:srgbClr val="000000"/>
                </a:solidFill>
                <a:latin typeface="Times New Roman" panose="02020603050405020304" pitchFamily="18" charset="0"/>
                <a:ea typeface="黑体" panose="02010609060101010101" pitchFamily="49" charset="-122"/>
                <a:cs typeface="+mn-cs"/>
              </a:rPr>
              <a:t>或</a:t>
            </a:r>
            <a:r>
              <a:rPr lang="en-US" altLang="zh-CN" sz="1350" dirty="0">
                <a:solidFill>
                  <a:srgbClr val="000000"/>
                </a:solidFill>
                <a:latin typeface="Times New Roman" panose="02020603050405020304" pitchFamily="18" charset="0"/>
                <a:ea typeface="黑体" panose="02010609060101010101" pitchFamily="49" charset="-122"/>
                <a:cs typeface="+mn-cs"/>
              </a:rPr>
              <a:t>S</a:t>
            </a:r>
            <a:r>
              <a:rPr lang="zh-CN" altLang="en-US" sz="1350" dirty="0">
                <a:solidFill>
                  <a:srgbClr val="000000"/>
                </a:solidFill>
                <a:latin typeface="Times New Roman" panose="02020603050405020304" pitchFamily="18" charset="0"/>
                <a:ea typeface="黑体" panose="02010609060101010101" pitchFamily="49" charset="-122"/>
                <a:cs typeface="+mn-cs"/>
              </a:rPr>
              <a:t>表示</a:t>
            </a:r>
            <a:endParaRPr lang="zh-CN" altLang="en-US" sz="1350" dirty="0">
              <a:solidFill>
                <a:srgbClr val="000000"/>
              </a:solidFill>
              <a:latin typeface="Times New Roman" panose="02020603050405020304" pitchFamily="18" charset="0"/>
              <a:ea typeface="黑体" panose="02010609060101010101" pitchFamily="49" charset="-122"/>
              <a:cs typeface="+mn-cs"/>
            </a:endParaRPr>
          </a:p>
        </p:txBody>
      </p:sp>
      <p:sp>
        <p:nvSpPr>
          <p:cNvPr id="402445" name="线形标注 2 402444"/>
          <p:cNvSpPr/>
          <p:nvPr/>
        </p:nvSpPr>
        <p:spPr>
          <a:xfrm>
            <a:off x="6030516" y="4563667"/>
            <a:ext cx="1295790" cy="917562"/>
          </a:xfrm>
          <a:prstGeom prst="borderCallout2">
            <a:avLst>
              <a:gd name="adj1" fmla="val 8361"/>
              <a:gd name="adj2" fmla="val -4407"/>
              <a:gd name="adj3" fmla="val 8361"/>
              <a:gd name="adj4" fmla="val -68227"/>
              <a:gd name="adj5" fmla="val -27991"/>
              <a:gd name="adj6" fmla="val -133519"/>
            </a:avLst>
          </a:prstGeom>
          <a:solidFill>
            <a:schemeClr val="accent1"/>
          </a:solidFill>
          <a:ln w="9525" cap="flat" cmpd="sng">
            <a:solidFill>
              <a:srgbClr val="0000FF"/>
            </a:solidFill>
            <a:prstDash val="solid"/>
            <a:miter/>
            <a:headEnd type="none" w="med" len="med"/>
            <a:tailEnd type="none" w="med" len="med"/>
          </a:ln>
        </p:spPr>
        <p:txBody>
          <a:bodyPr/>
          <a:lstStyle/>
          <a:p>
            <a:pPr algn="l" rtl="0">
              <a:buClr>
                <a:srgbClr val="FFFFFF"/>
              </a:buClr>
            </a:pPr>
            <a:r>
              <a:rPr lang="zh-CN" altLang="en-US" sz="1350" dirty="0" smtClean="0">
                <a:solidFill>
                  <a:srgbClr val="CC0066"/>
                </a:solidFill>
                <a:latin typeface="黑体" panose="02010609060101010101" pitchFamily="49" charset="-122"/>
                <a:ea typeface="黑体" panose="02010609060101010101" pitchFamily="49" charset="-122"/>
                <a:cs typeface="+mn-cs"/>
              </a:rPr>
              <a:t>非线性</a:t>
            </a:r>
            <a:r>
              <a:rPr lang="zh-CN" altLang="en-US" sz="1350" dirty="0">
                <a:solidFill>
                  <a:srgbClr val="000000"/>
                </a:solidFill>
                <a:latin typeface="黑体" panose="02010609060101010101" pitchFamily="49" charset="-122"/>
                <a:ea typeface="黑体" panose="02010609060101010101" pitchFamily="49" charset="-122"/>
                <a:cs typeface="+mn-cs"/>
              </a:rPr>
              <a:t>项系数，其数值由具体传感器非线性特性决定</a:t>
            </a:r>
            <a:endParaRPr lang="zh-CN" altLang="en-US" sz="1350" dirty="0">
              <a:solidFill>
                <a:srgbClr val="000000"/>
              </a:solidFill>
              <a:latin typeface="黑体" panose="02010609060101010101" pitchFamily="49" charset="-122"/>
              <a:ea typeface="黑体" panose="02010609060101010101" pitchFamily="49" charset="-122"/>
              <a:cs typeface="+mn-cs"/>
            </a:endParaRPr>
          </a:p>
        </p:txBody>
      </p:sp>
      <p:sp>
        <p:nvSpPr>
          <p:cNvPr id="402446" name="直接连接符 402445"/>
          <p:cNvSpPr/>
          <p:nvPr/>
        </p:nvSpPr>
        <p:spPr>
          <a:xfrm flipH="1" flipV="1">
            <a:off x="6030516" y="4293394"/>
            <a:ext cx="53578" cy="215504"/>
          </a:xfrm>
          <a:prstGeom prst="line">
            <a:avLst/>
          </a:prstGeom>
          <a:ln w="19050" cap="flat" cmpd="sng">
            <a:solidFill>
              <a:srgbClr val="FF00FF"/>
            </a:solidFill>
            <a:prstDash val="solid"/>
            <a:headEnd type="none" w="med" len="med"/>
            <a:tailEnd type="triangle" w="med" len="med"/>
          </a:ln>
        </p:spPr>
      </p:sp>
      <p:sp>
        <p:nvSpPr>
          <p:cNvPr id="14" name="线形标注 2 13"/>
          <p:cNvSpPr/>
          <p:nvPr/>
        </p:nvSpPr>
        <p:spPr>
          <a:xfrm>
            <a:off x="7002270" y="2884760"/>
            <a:ext cx="998730" cy="576388"/>
          </a:xfrm>
          <a:prstGeom prst="borderCallout2">
            <a:avLst>
              <a:gd name="adj1" fmla="val 48785"/>
              <a:gd name="adj2" fmla="val -4407"/>
              <a:gd name="adj3" fmla="val 62327"/>
              <a:gd name="adj4" fmla="val -26086"/>
              <a:gd name="adj5" fmla="val 153168"/>
              <a:gd name="adj6" fmla="val -45045"/>
            </a:avLst>
          </a:prstGeom>
          <a:solidFill>
            <a:schemeClr val="accent1"/>
          </a:solidFill>
          <a:ln w="9525" cap="flat" cmpd="sng">
            <a:solidFill>
              <a:srgbClr val="0000FF"/>
            </a:solidFill>
            <a:prstDash val="solid"/>
            <a:miter/>
            <a:headEnd type="none" w="med" len="med"/>
            <a:tailEnd type="none" w="med" len="med"/>
          </a:ln>
        </p:spPr>
        <p:txBody>
          <a:bodyPr/>
          <a:lstStyle/>
          <a:p>
            <a:pPr algn="l" rtl="0">
              <a:buClr>
                <a:srgbClr val="FFFFFF"/>
              </a:buClr>
            </a:pPr>
            <a:r>
              <a:rPr lang="en-US" altLang="zh-CN" sz="1350" dirty="0" smtClean="0">
                <a:solidFill>
                  <a:srgbClr val="000000"/>
                </a:solidFill>
                <a:latin typeface="黑体" panose="02010609060101010101" pitchFamily="49" charset="-122"/>
                <a:ea typeface="黑体" panose="02010609060101010101" pitchFamily="49" charset="-122"/>
                <a:cs typeface="+mn-cs"/>
              </a:rPr>
              <a:t>n = 0,1,2,</a:t>
            </a:r>
            <a:endParaRPr lang="en-US" altLang="zh-CN" sz="1350" dirty="0" smtClean="0">
              <a:solidFill>
                <a:srgbClr val="000000"/>
              </a:solidFill>
              <a:latin typeface="黑体" panose="02010609060101010101" pitchFamily="49" charset="-122"/>
              <a:ea typeface="黑体" panose="02010609060101010101" pitchFamily="49" charset="-122"/>
              <a:cs typeface="+mn-cs"/>
            </a:endParaRPr>
          </a:p>
          <a:p>
            <a:pPr algn="l" rtl="0">
              <a:buClr>
                <a:srgbClr val="FFFFFF"/>
              </a:buClr>
            </a:pPr>
            <a:r>
              <a:rPr lang="en-US" altLang="zh-CN" sz="1350" dirty="0">
                <a:solidFill>
                  <a:srgbClr val="000000"/>
                </a:solidFill>
                <a:latin typeface="黑体" panose="02010609060101010101" pitchFamily="49" charset="-122"/>
                <a:ea typeface="黑体" panose="02010609060101010101" pitchFamily="49" charset="-122"/>
                <a:cs typeface="+mn-cs"/>
              </a:rPr>
              <a:t> </a:t>
            </a:r>
            <a:r>
              <a:rPr lang="en-US" altLang="zh-CN" sz="1350" dirty="0" smtClean="0">
                <a:solidFill>
                  <a:srgbClr val="000000"/>
                </a:solidFill>
                <a:latin typeface="黑体" panose="02010609060101010101" pitchFamily="49" charset="-122"/>
                <a:ea typeface="黑体" panose="02010609060101010101" pitchFamily="49" charset="-122"/>
                <a:cs typeface="+mn-cs"/>
              </a:rPr>
              <a:t>   ……  </a:t>
            </a:r>
            <a:endParaRPr lang="en-US" altLang="zh-CN" sz="1350" dirty="0">
              <a:solidFill>
                <a:srgbClr val="000000"/>
              </a:solidFill>
              <a:latin typeface="黑体" panose="02010609060101010101" pitchFamily="49" charset="-122"/>
              <a:ea typeface="黑体" panose="02010609060101010101" pitchFamily="49" charset="-122"/>
              <a:cs typeface="+mn-cs"/>
            </a:endParaRPr>
          </a:p>
        </p:txBody>
      </p:sp>
      <p:sp>
        <p:nvSpPr>
          <p:cNvPr id="2" name="灯片编号占位符 1"/>
          <p:cNvSpPr>
            <a:spLocks noGrp="1"/>
          </p:cNvSpPr>
          <p:nvPr>
            <p:ph type="sldNum" sz="quarter" idx="12"/>
          </p:nvPr>
        </p:nvSpPr>
        <p:spPr/>
        <p:txBody>
          <a:bodyPr/>
          <a:lstStyle/>
          <a:p>
            <a:fld id="{9A0DB2DC-4C9A-4742-B13C-FB6460FD3503}" type="slidenum">
              <a:rPr lang="zh-CN" altLang="en-US" sz="1050" smtClean="0">
                <a:ea typeface="宋体" panose="02010600030101010101" pitchFamily="2" charset="-122"/>
              </a:rPr>
            </a:fld>
            <a:endParaRPr lang="zh-CN" altLang="en-US" sz="1050" dirty="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402435">
                                            <p:txEl>
                                              <p:pRg st="0" end="0"/>
                                            </p:txEl>
                                          </p:spTgt>
                                        </p:tgtEl>
                                        <p:attrNameLst>
                                          <p:attrName>style.visibility</p:attrName>
                                        </p:attrNameLst>
                                      </p:cBhvr>
                                      <p:to>
                                        <p:strVal val="visible"/>
                                      </p:to>
                                    </p:set>
                                    <p:animEffect transition="in" filter="circle(out)">
                                      <p:cBhvr>
                                        <p:cTn id="7" dur="500"/>
                                        <p:tgtEl>
                                          <p:spTgt spid="402435">
                                            <p:txEl>
                                              <p:pRg st="0" end="0"/>
                                            </p:txEl>
                                          </p:spTgt>
                                        </p:tgtEl>
                                      </p:cBhvr>
                                    </p:animEffect>
                                  </p:childTnLst>
                                </p:cTn>
                              </p:par>
                            </p:childTnLst>
                          </p:cTn>
                        </p:par>
                        <p:par>
                          <p:cTn id="8" fill="hold">
                            <p:stCondLst>
                              <p:cond delay="500"/>
                            </p:stCondLst>
                            <p:childTnLst>
                              <p:par>
                                <p:cTn id="9" presetID="6" presetClass="entr" presetSubtype="32" fill="hold" grpId="0" nodeType="afterEffect">
                                  <p:stCondLst>
                                    <p:cond delay="0"/>
                                  </p:stCondLst>
                                  <p:childTnLst>
                                    <p:set>
                                      <p:cBhvr>
                                        <p:cTn id="10" dur="1" fill="hold">
                                          <p:stCondLst>
                                            <p:cond delay="0"/>
                                          </p:stCondLst>
                                        </p:cTn>
                                        <p:tgtEl>
                                          <p:spTgt spid="402435">
                                            <p:txEl>
                                              <p:pRg st="1" end="1"/>
                                            </p:txEl>
                                          </p:spTgt>
                                        </p:tgtEl>
                                        <p:attrNameLst>
                                          <p:attrName>style.visibility</p:attrName>
                                        </p:attrNameLst>
                                      </p:cBhvr>
                                      <p:to>
                                        <p:strVal val="visible"/>
                                      </p:to>
                                    </p:set>
                                    <p:animEffect transition="in" filter="circle(out)">
                                      <p:cBhvr>
                                        <p:cTn id="11" dur="500"/>
                                        <p:tgtEl>
                                          <p:spTgt spid="402435">
                                            <p:txEl>
                                              <p:pRg st="1" end="1"/>
                                            </p:txEl>
                                          </p:spTgt>
                                        </p:tgtEl>
                                      </p:cBhvr>
                                    </p:animEffect>
                                  </p:childTnLst>
                                </p:cTn>
                              </p:par>
                            </p:childTnLst>
                          </p:cTn>
                        </p:par>
                        <p:par>
                          <p:cTn id="12" fill="hold">
                            <p:stCondLst>
                              <p:cond delay="1000"/>
                            </p:stCondLst>
                            <p:childTnLst>
                              <p:par>
                                <p:cTn id="13" presetID="55" presetClass="entr" presetSubtype="0" fill="hold" nodeType="afterEffect">
                                  <p:stCondLst>
                                    <p:cond delay="1000"/>
                                  </p:stCondLst>
                                  <p:childTnLst>
                                    <p:set>
                                      <p:cBhvr>
                                        <p:cTn id="14" dur="1" fill="hold">
                                          <p:stCondLst>
                                            <p:cond delay="0"/>
                                          </p:stCondLst>
                                        </p:cTn>
                                        <p:tgtEl>
                                          <p:spTgt spid="402440"/>
                                        </p:tgtEl>
                                        <p:attrNameLst>
                                          <p:attrName>style.visibility</p:attrName>
                                        </p:attrNameLst>
                                      </p:cBhvr>
                                      <p:to>
                                        <p:strVal val="visible"/>
                                      </p:to>
                                    </p:set>
                                    <p:anim calcmode="lin" valueType="num">
                                      <p:cBhvr>
                                        <p:cTn id="15" dur="1000" fill="hold"/>
                                        <p:tgtEl>
                                          <p:spTgt spid="402440"/>
                                        </p:tgtEl>
                                        <p:attrNameLst>
                                          <p:attrName>ppt_w</p:attrName>
                                        </p:attrNameLst>
                                      </p:cBhvr>
                                      <p:tavLst>
                                        <p:tav tm="0">
                                          <p:val>
                                            <p:strVal val="#ppt_w*0.70"/>
                                          </p:val>
                                        </p:tav>
                                        <p:tav tm="100000">
                                          <p:val>
                                            <p:strVal val="#ppt_w"/>
                                          </p:val>
                                        </p:tav>
                                      </p:tavLst>
                                    </p:anim>
                                    <p:anim calcmode="lin" valueType="num">
                                      <p:cBhvr>
                                        <p:cTn id="16" dur="1000" fill="hold"/>
                                        <p:tgtEl>
                                          <p:spTgt spid="402440"/>
                                        </p:tgtEl>
                                        <p:attrNameLst>
                                          <p:attrName>ppt_h</p:attrName>
                                        </p:attrNameLst>
                                      </p:cBhvr>
                                      <p:tavLst>
                                        <p:tav tm="0">
                                          <p:val>
                                            <p:strVal val="#ppt_h"/>
                                          </p:val>
                                        </p:tav>
                                        <p:tav tm="100000">
                                          <p:val>
                                            <p:strVal val="#ppt_h"/>
                                          </p:val>
                                        </p:tav>
                                      </p:tavLst>
                                    </p:anim>
                                    <p:animEffect transition="in" filter="fade">
                                      <p:cBhvr>
                                        <p:cTn id="17" dur="1000"/>
                                        <p:tgtEl>
                                          <p:spTgt spid="402440"/>
                                        </p:tgtEl>
                                      </p:cBhvr>
                                    </p:animEffect>
                                  </p:childTnLst>
                                </p:cTn>
                              </p:par>
                            </p:childTnLst>
                          </p:cTn>
                        </p:par>
                        <p:par>
                          <p:cTn id="18" fill="hold">
                            <p:stCondLst>
                              <p:cond delay="3000"/>
                            </p:stCondLst>
                            <p:childTnLst>
                              <p:par>
                                <p:cTn id="19" presetID="55" presetClass="entr" presetSubtype="0" fill="hold" grpId="0" nodeType="afterEffect">
                                  <p:stCondLst>
                                    <p:cond delay="0"/>
                                  </p:stCondLst>
                                  <p:childTnLst>
                                    <p:set>
                                      <p:cBhvr>
                                        <p:cTn id="20" dur="1" fill="hold">
                                          <p:stCondLst>
                                            <p:cond delay="0"/>
                                          </p:stCondLst>
                                        </p:cTn>
                                        <p:tgtEl>
                                          <p:spTgt spid="402436"/>
                                        </p:tgtEl>
                                        <p:attrNameLst>
                                          <p:attrName>style.visibility</p:attrName>
                                        </p:attrNameLst>
                                      </p:cBhvr>
                                      <p:to>
                                        <p:strVal val="visible"/>
                                      </p:to>
                                    </p:set>
                                    <p:anim calcmode="lin" valueType="num">
                                      <p:cBhvr>
                                        <p:cTn id="21" dur="1000" fill="hold"/>
                                        <p:tgtEl>
                                          <p:spTgt spid="402436"/>
                                        </p:tgtEl>
                                        <p:attrNameLst>
                                          <p:attrName>ppt_w</p:attrName>
                                        </p:attrNameLst>
                                      </p:cBhvr>
                                      <p:tavLst>
                                        <p:tav tm="0">
                                          <p:val>
                                            <p:strVal val="#ppt_w*0.70"/>
                                          </p:val>
                                        </p:tav>
                                        <p:tav tm="100000">
                                          <p:val>
                                            <p:strVal val="#ppt_w"/>
                                          </p:val>
                                        </p:tav>
                                      </p:tavLst>
                                    </p:anim>
                                    <p:anim calcmode="lin" valueType="num">
                                      <p:cBhvr>
                                        <p:cTn id="22" dur="1000" fill="hold"/>
                                        <p:tgtEl>
                                          <p:spTgt spid="402436"/>
                                        </p:tgtEl>
                                        <p:attrNameLst>
                                          <p:attrName>ppt_h</p:attrName>
                                        </p:attrNameLst>
                                      </p:cBhvr>
                                      <p:tavLst>
                                        <p:tav tm="0">
                                          <p:val>
                                            <p:strVal val="#ppt_h"/>
                                          </p:val>
                                        </p:tav>
                                        <p:tav tm="100000">
                                          <p:val>
                                            <p:strVal val="#ppt_h"/>
                                          </p:val>
                                        </p:tav>
                                      </p:tavLst>
                                    </p:anim>
                                    <p:animEffect transition="in" filter="fade">
                                      <p:cBhvr>
                                        <p:cTn id="23" dur="1000"/>
                                        <p:tgtEl>
                                          <p:spTgt spid="402436"/>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402442"/>
                                        </p:tgtEl>
                                        <p:attrNameLst>
                                          <p:attrName>style.visibility</p:attrName>
                                        </p:attrNameLst>
                                      </p:cBhvr>
                                      <p:to>
                                        <p:strVal val="visible"/>
                                      </p:to>
                                    </p:set>
                                    <p:anim calcmode="lin" valueType="num">
                                      <p:cBhvr>
                                        <p:cTn id="28" dur="1000" fill="hold"/>
                                        <p:tgtEl>
                                          <p:spTgt spid="402442"/>
                                        </p:tgtEl>
                                        <p:attrNameLst>
                                          <p:attrName>ppt_w</p:attrName>
                                        </p:attrNameLst>
                                      </p:cBhvr>
                                      <p:tavLst>
                                        <p:tav tm="0">
                                          <p:val>
                                            <p:strVal val="#ppt_w*0.70"/>
                                          </p:val>
                                        </p:tav>
                                        <p:tav tm="100000">
                                          <p:val>
                                            <p:strVal val="#ppt_w"/>
                                          </p:val>
                                        </p:tav>
                                      </p:tavLst>
                                    </p:anim>
                                    <p:anim calcmode="lin" valueType="num">
                                      <p:cBhvr>
                                        <p:cTn id="29" dur="1000" fill="hold"/>
                                        <p:tgtEl>
                                          <p:spTgt spid="402442"/>
                                        </p:tgtEl>
                                        <p:attrNameLst>
                                          <p:attrName>ppt_h</p:attrName>
                                        </p:attrNameLst>
                                      </p:cBhvr>
                                      <p:tavLst>
                                        <p:tav tm="0">
                                          <p:val>
                                            <p:strVal val="#ppt_h"/>
                                          </p:val>
                                        </p:tav>
                                        <p:tav tm="100000">
                                          <p:val>
                                            <p:strVal val="#ppt_h"/>
                                          </p:val>
                                        </p:tav>
                                      </p:tavLst>
                                    </p:anim>
                                    <p:animEffect transition="in" filter="fade">
                                      <p:cBhvr>
                                        <p:cTn id="30" dur="1000"/>
                                        <p:tgtEl>
                                          <p:spTgt spid="402442"/>
                                        </p:tgtEl>
                                      </p:cBhvr>
                                    </p:animEffect>
                                  </p:childTnLst>
                                </p:cTn>
                              </p:par>
                              <p:par>
                                <p:cTn id="31" presetID="55" presetClass="entr" presetSubtype="0" fill="hold" grpId="0" nodeType="withEffect">
                                  <p:stCondLst>
                                    <p:cond delay="2000"/>
                                  </p:stCondLst>
                                  <p:childTnLst>
                                    <p:set>
                                      <p:cBhvr>
                                        <p:cTn id="32" dur="1" fill="hold">
                                          <p:stCondLst>
                                            <p:cond delay="0"/>
                                          </p:stCondLst>
                                        </p:cTn>
                                        <p:tgtEl>
                                          <p:spTgt spid="402441"/>
                                        </p:tgtEl>
                                        <p:attrNameLst>
                                          <p:attrName>style.visibility</p:attrName>
                                        </p:attrNameLst>
                                      </p:cBhvr>
                                      <p:to>
                                        <p:strVal val="visible"/>
                                      </p:to>
                                    </p:set>
                                    <p:anim calcmode="lin" valueType="num">
                                      <p:cBhvr>
                                        <p:cTn id="33" dur="1000" fill="hold"/>
                                        <p:tgtEl>
                                          <p:spTgt spid="402441"/>
                                        </p:tgtEl>
                                        <p:attrNameLst>
                                          <p:attrName>ppt_w</p:attrName>
                                        </p:attrNameLst>
                                      </p:cBhvr>
                                      <p:tavLst>
                                        <p:tav tm="0">
                                          <p:val>
                                            <p:strVal val="#ppt_w*0.70"/>
                                          </p:val>
                                        </p:tav>
                                        <p:tav tm="100000">
                                          <p:val>
                                            <p:strVal val="#ppt_w"/>
                                          </p:val>
                                        </p:tav>
                                      </p:tavLst>
                                    </p:anim>
                                    <p:anim calcmode="lin" valueType="num">
                                      <p:cBhvr>
                                        <p:cTn id="34" dur="1000" fill="hold"/>
                                        <p:tgtEl>
                                          <p:spTgt spid="402441"/>
                                        </p:tgtEl>
                                        <p:attrNameLst>
                                          <p:attrName>ppt_h</p:attrName>
                                        </p:attrNameLst>
                                      </p:cBhvr>
                                      <p:tavLst>
                                        <p:tav tm="0">
                                          <p:val>
                                            <p:strVal val="#ppt_h"/>
                                          </p:val>
                                        </p:tav>
                                        <p:tav tm="100000">
                                          <p:val>
                                            <p:strVal val="#ppt_h"/>
                                          </p:val>
                                        </p:tav>
                                      </p:tavLst>
                                    </p:anim>
                                    <p:animEffect transition="in" filter="fade">
                                      <p:cBhvr>
                                        <p:cTn id="35" dur="1000"/>
                                        <p:tgtEl>
                                          <p:spTgt spid="402441"/>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402443"/>
                                        </p:tgtEl>
                                        <p:attrNameLst>
                                          <p:attrName>style.visibility</p:attrName>
                                        </p:attrNameLst>
                                      </p:cBhvr>
                                      <p:to>
                                        <p:strVal val="visible"/>
                                      </p:to>
                                    </p:set>
                                    <p:anim calcmode="lin" valueType="num">
                                      <p:cBhvr>
                                        <p:cTn id="40" dur="1000" fill="hold"/>
                                        <p:tgtEl>
                                          <p:spTgt spid="402443"/>
                                        </p:tgtEl>
                                        <p:attrNameLst>
                                          <p:attrName>ppt_w</p:attrName>
                                        </p:attrNameLst>
                                      </p:cBhvr>
                                      <p:tavLst>
                                        <p:tav tm="0">
                                          <p:val>
                                            <p:strVal val="#ppt_w*0.70"/>
                                          </p:val>
                                        </p:tav>
                                        <p:tav tm="100000">
                                          <p:val>
                                            <p:strVal val="#ppt_w"/>
                                          </p:val>
                                        </p:tav>
                                      </p:tavLst>
                                    </p:anim>
                                    <p:anim calcmode="lin" valueType="num">
                                      <p:cBhvr>
                                        <p:cTn id="41" dur="1000" fill="hold"/>
                                        <p:tgtEl>
                                          <p:spTgt spid="402443"/>
                                        </p:tgtEl>
                                        <p:attrNameLst>
                                          <p:attrName>ppt_h</p:attrName>
                                        </p:attrNameLst>
                                      </p:cBhvr>
                                      <p:tavLst>
                                        <p:tav tm="0">
                                          <p:val>
                                            <p:strVal val="#ppt_h"/>
                                          </p:val>
                                        </p:tav>
                                        <p:tav tm="100000">
                                          <p:val>
                                            <p:strVal val="#ppt_h"/>
                                          </p:val>
                                        </p:tav>
                                      </p:tavLst>
                                    </p:anim>
                                    <p:animEffect transition="in" filter="fade">
                                      <p:cBhvr>
                                        <p:cTn id="42" dur="1000"/>
                                        <p:tgtEl>
                                          <p:spTgt spid="402443"/>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402444"/>
                                        </p:tgtEl>
                                        <p:attrNameLst>
                                          <p:attrName>style.visibility</p:attrName>
                                        </p:attrNameLst>
                                      </p:cBhvr>
                                      <p:to>
                                        <p:strVal val="visible"/>
                                      </p:to>
                                    </p:set>
                                    <p:anim calcmode="lin" valueType="num">
                                      <p:cBhvr>
                                        <p:cTn id="47" dur="1000" fill="hold"/>
                                        <p:tgtEl>
                                          <p:spTgt spid="402444"/>
                                        </p:tgtEl>
                                        <p:attrNameLst>
                                          <p:attrName>ppt_w</p:attrName>
                                        </p:attrNameLst>
                                      </p:cBhvr>
                                      <p:tavLst>
                                        <p:tav tm="0">
                                          <p:val>
                                            <p:strVal val="#ppt_w*0.70"/>
                                          </p:val>
                                        </p:tav>
                                        <p:tav tm="100000">
                                          <p:val>
                                            <p:strVal val="#ppt_w"/>
                                          </p:val>
                                        </p:tav>
                                      </p:tavLst>
                                    </p:anim>
                                    <p:anim calcmode="lin" valueType="num">
                                      <p:cBhvr>
                                        <p:cTn id="48" dur="1000" fill="hold"/>
                                        <p:tgtEl>
                                          <p:spTgt spid="402444"/>
                                        </p:tgtEl>
                                        <p:attrNameLst>
                                          <p:attrName>ppt_h</p:attrName>
                                        </p:attrNameLst>
                                      </p:cBhvr>
                                      <p:tavLst>
                                        <p:tav tm="0">
                                          <p:val>
                                            <p:strVal val="#ppt_h"/>
                                          </p:val>
                                        </p:tav>
                                        <p:tav tm="100000">
                                          <p:val>
                                            <p:strVal val="#ppt_h"/>
                                          </p:val>
                                        </p:tav>
                                      </p:tavLst>
                                    </p:anim>
                                    <p:animEffect transition="in" filter="fade">
                                      <p:cBhvr>
                                        <p:cTn id="49" dur="1000"/>
                                        <p:tgtEl>
                                          <p:spTgt spid="402444"/>
                                        </p:tgtEl>
                                      </p:cBhvr>
                                    </p:animEffect>
                                  </p:childTnLst>
                                </p:cTn>
                              </p:par>
                            </p:childTnLst>
                          </p:cTn>
                        </p:par>
                      </p:childTnLst>
                    </p:cTn>
                  </p:par>
                  <p:par>
                    <p:cTn id="50" fill="hold">
                      <p:stCondLst>
                        <p:cond delay="indefinite"/>
                      </p:stCondLst>
                      <p:childTnLst>
                        <p:par>
                          <p:cTn id="51" fill="hold">
                            <p:stCondLst>
                              <p:cond delay="0"/>
                            </p:stCondLst>
                            <p:childTnLst>
                              <p:par>
                                <p:cTn id="52" presetID="55" presetClass="entr" presetSubtype="0" fill="hold" grpId="0" nodeType="clickEffect">
                                  <p:stCondLst>
                                    <p:cond delay="0"/>
                                  </p:stCondLst>
                                  <p:childTnLst>
                                    <p:set>
                                      <p:cBhvr>
                                        <p:cTn id="53" dur="1" fill="hold">
                                          <p:stCondLst>
                                            <p:cond delay="0"/>
                                          </p:stCondLst>
                                        </p:cTn>
                                        <p:tgtEl>
                                          <p:spTgt spid="402445"/>
                                        </p:tgtEl>
                                        <p:attrNameLst>
                                          <p:attrName>style.visibility</p:attrName>
                                        </p:attrNameLst>
                                      </p:cBhvr>
                                      <p:to>
                                        <p:strVal val="visible"/>
                                      </p:to>
                                    </p:set>
                                    <p:anim calcmode="lin" valueType="num">
                                      <p:cBhvr>
                                        <p:cTn id="54" dur="1000" fill="hold"/>
                                        <p:tgtEl>
                                          <p:spTgt spid="402445"/>
                                        </p:tgtEl>
                                        <p:attrNameLst>
                                          <p:attrName>ppt_w</p:attrName>
                                        </p:attrNameLst>
                                      </p:cBhvr>
                                      <p:tavLst>
                                        <p:tav tm="0">
                                          <p:val>
                                            <p:strVal val="#ppt_w*0.70"/>
                                          </p:val>
                                        </p:tav>
                                        <p:tav tm="100000">
                                          <p:val>
                                            <p:strVal val="#ppt_w"/>
                                          </p:val>
                                        </p:tav>
                                      </p:tavLst>
                                    </p:anim>
                                    <p:anim calcmode="lin" valueType="num">
                                      <p:cBhvr>
                                        <p:cTn id="55" dur="1000" fill="hold"/>
                                        <p:tgtEl>
                                          <p:spTgt spid="402445"/>
                                        </p:tgtEl>
                                        <p:attrNameLst>
                                          <p:attrName>ppt_h</p:attrName>
                                        </p:attrNameLst>
                                      </p:cBhvr>
                                      <p:tavLst>
                                        <p:tav tm="0">
                                          <p:val>
                                            <p:strVal val="#ppt_h"/>
                                          </p:val>
                                        </p:tav>
                                        <p:tav tm="100000">
                                          <p:val>
                                            <p:strVal val="#ppt_h"/>
                                          </p:val>
                                        </p:tav>
                                      </p:tavLst>
                                    </p:anim>
                                    <p:animEffect transition="in" filter="fade">
                                      <p:cBhvr>
                                        <p:cTn id="56" dur="1000"/>
                                        <p:tgtEl>
                                          <p:spTgt spid="402445"/>
                                        </p:tgtEl>
                                      </p:cBhvr>
                                    </p:animEffect>
                                  </p:childTnLst>
                                </p:cTn>
                              </p:par>
                            </p:childTnLst>
                          </p:cTn>
                        </p:par>
                        <p:par>
                          <p:cTn id="57" fill="hold">
                            <p:stCondLst>
                              <p:cond delay="1000"/>
                            </p:stCondLst>
                            <p:childTnLst>
                              <p:par>
                                <p:cTn id="58" presetID="55" presetClass="entr" presetSubtype="0" fill="hold" nodeType="afterEffect">
                                  <p:stCondLst>
                                    <p:cond delay="0"/>
                                  </p:stCondLst>
                                  <p:childTnLst>
                                    <p:set>
                                      <p:cBhvr>
                                        <p:cTn id="59" dur="1" fill="hold">
                                          <p:stCondLst>
                                            <p:cond delay="0"/>
                                          </p:stCondLst>
                                        </p:cTn>
                                        <p:tgtEl>
                                          <p:spTgt spid="402446"/>
                                        </p:tgtEl>
                                        <p:attrNameLst>
                                          <p:attrName>style.visibility</p:attrName>
                                        </p:attrNameLst>
                                      </p:cBhvr>
                                      <p:to>
                                        <p:strVal val="visible"/>
                                      </p:to>
                                    </p:set>
                                    <p:anim calcmode="lin" valueType="num">
                                      <p:cBhvr>
                                        <p:cTn id="60" dur="1000" fill="hold"/>
                                        <p:tgtEl>
                                          <p:spTgt spid="402446"/>
                                        </p:tgtEl>
                                        <p:attrNameLst>
                                          <p:attrName>ppt_w</p:attrName>
                                        </p:attrNameLst>
                                      </p:cBhvr>
                                      <p:tavLst>
                                        <p:tav tm="0">
                                          <p:val>
                                            <p:strVal val="#ppt_w*0.70"/>
                                          </p:val>
                                        </p:tav>
                                        <p:tav tm="100000">
                                          <p:val>
                                            <p:strVal val="#ppt_w"/>
                                          </p:val>
                                        </p:tav>
                                      </p:tavLst>
                                    </p:anim>
                                    <p:anim calcmode="lin" valueType="num">
                                      <p:cBhvr>
                                        <p:cTn id="61" dur="1000" fill="hold"/>
                                        <p:tgtEl>
                                          <p:spTgt spid="402446"/>
                                        </p:tgtEl>
                                        <p:attrNameLst>
                                          <p:attrName>ppt_h</p:attrName>
                                        </p:attrNameLst>
                                      </p:cBhvr>
                                      <p:tavLst>
                                        <p:tav tm="0">
                                          <p:val>
                                            <p:strVal val="#ppt_h"/>
                                          </p:val>
                                        </p:tav>
                                        <p:tav tm="100000">
                                          <p:val>
                                            <p:strVal val="#ppt_h"/>
                                          </p:val>
                                        </p:tav>
                                      </p:tavLst>
                                    </p:anim>
                                    <p:animEffect transition="in" filter="fade">
                                      <p:cBhvr>
                                        <p:cTn id="62" dur="1000"/>
                                        <p:tgtEl>
                                          <p:spTgt spid="402446"/>
                                        </p:tgtEl>
                                      </p:cBhvr>
                                    </p:animEffect>
                                  </p:childTnLst>
                                </p:cTn>
                              </p:par>
                            </p:childTnLst>
                          </p:cTn>
                        </p:par>
                      </p:childTnLst>
                    </p:cTn>
                  </p:par>
                  <p:par>
                    <p:cTn id="63" fill="hold">
                      <p:stCondLst>
                        <p:cond delay="indefinite"/>
                      </p:stCondLst>
                      <p:childTnLst>
                        <p:par>
                          <p:cTn id="64" fill="hold">
                            <p:stCondLst>
                              <p:cond delay="0"/>
                            </p:stCondLst>
                            <p:childTnLst>
                              <p:par>
                                <p:cTn id="65" presetID="55"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1000" fill="hold"/>
                                        <p:tgtEl>
                                          <p:spTgt spid="14"/>
                                        </p:tgtEl>
                                        <p:attrNameLst>
                                          <p:attrName>ppt_w</p:attrName>
                                        </p:attrNameLst>
                                      </p:cBhvr>
                                      <p:tavLst>
                                        <p:tav tm="0">
                                          <p:val>
                                            <p:strVal val="#ppt_w*0.70"/>
                                          </p:val>
                                        </p:tav>
                                        <p:tav tm="100000">
                                          <p:val>
                                            <p:strVal val="#ppt_w"/>
                                          </p:val>
                                        </p:tav>
                                      </p:tavLst>
                                    </p:anim>
                                    <p:anim calcmode="lin" valueType="num">
                                      <p:cBhvr>
                                        <p:cTn id="68" dur="1000" fill="hold"/>
                                        <p:tgtEl>
                                          <p:spTgt spid="14"/>
                                        </p:tgtEl>
                                        <p:attrNameLst>
                                          <p:attrName>ppt_h</p:attrName>
                                        </p:attrNameLst>
                                      </p:cBhvr>
                                      <p:tavLst>
                                        <p:tav tm="0">
                                          <p:val>
                                            <p:strVal val="#ppt_h"/>
                                          </p:val>
                                        </p:tav>
                                        <p:tav tm="100000">
                                          <p:val>
                                            <p:strVal val="#ppt_h"/>
                                          </p:val>
                                        </p:tav>
                                      </p:tavLst>
                                    </p:anim>
                                    <p:animEffect transition="in" filter="fade">
                                      <p:cBhvr>
                                        <p:cTn id="6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5" grpId="0" build="p"/>
      <p:bldP spid="402436" grpId="0"/>
      <p:bldP spid="402441" grpId="0" bldLvl="0" animBg="1"/>
      <p:bldP spid="402442" grpId="0" bldLvl="0" animBg="1"/>
      <p:bldP spid="402443" grpId="0" bldLvl="0" animBg="1"/>
      <p:bldP spid="402444" grpId="0" bldLvl="0" animBg="1"/>
      <p:bldP spid="402445" grpId="0" bldLvl="0" animBg="1"/>
      <p:bldP spid="14" grpId="0" bldLvl="0" animBg="1"/>
    </p:bldLst>
  </p:timing>
</p:sld>
</file>

<file path=ppt/tags/tag1.xml><?xml version="1.0" encoding="utf-8"?>
<p:tagLst xmlns:p="http://schemas.openxmlformats.org/presentationml/2006/main">
  <p:tag name="KSO_WPP_MARK_KEY" val="92605bc8-f325-48c1-8f10-0cd27b6b91c8"/>
  <p:tag name="COMMONDATA" val="eyJoZGlkIjoiOGU0NjhkNWRmOTA4N2VlYmI0N2EyYTI3NjFiZmQ3ZGYifQ=="/>
</p:tagLst>
</file>

<file path=ppt/theme/theme1.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4244</Words>
  <Application>WPS 演示</Application>
  <PresentationFormat>全屏显示(4:3)</PresentationFormat>
  <Paragraphs>362</Paragraphs>
  <Slides>30</Slides>
  <Notes>0</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22</vt:i4>
      </vt:variant>
      <vt:variant>
        <vt:lpstr>幻灯片标题</vt:lpstr>
      </vt:variant>
      <vt:variant>
        <vt:i4>30</vt:i4>
      </vt:variant>
    </vt:vector>
  </HeadingPairs>
  <TitlesOfParts>
    <vt:vector size="72" baseType="lpstr">
      <vt:lpstr>Arial</vt:lpstr>
      <vt:lpstr>宋体</vt:lpstr>
      <vt:lpstr>Wingdings</vt:lpstr>
      <vt:lpstr>Wingdings 2</vt:lpstr>
      <vt:lpstr>黑体</vt:lpstr>
      <vt:lpstr>华文隶书</vt:lpstr>
      <vt:lpstr>Arial</vt:lpstr>
      <vt:lpstr>楷体_GB2312</vt:lpstr>
      <vt:lpstr>微软雅黑</vt:lpstr>
      <vt:lpstr>Wingdings</vt:lpstr>
      <vt:lpstr>Times New Roman</vt:lpstr>
      <vt:lpstr>Arial Unicode MS</vt:lpstr>
      <vt:lpstr>Calibri</vt:lpstr>
      <vt:lpstr>华文行楷</vt:lpstr>
      <vt:lpstr>新宋体</vt:lpstr>
      <vt:lpstr>Constantia</vt:lpstr>
      <vt:lpstr>Symbol</vt:lpstr>
      <vt:lpstr>隶书</vt:lpstr>
      <vt:lpstr>Palace Script MT</vt:lpstr>
      <vt:lpstr>吉祥如意</vt:lpstr>
      <vt:lpstr>Visio.Drawing.11</vt:lpstr>
      <vt:lpstr>Equation.DSMT4</vt:lpstr>
      <vt:lpstr>Equation.3</vt:lpstr>
      <vt:lpstr>Equation.3</vt:lpstr>
      <vt:lpstr>Equation.3</vt:lpstr>
      <vt:lpstr>Equation.3</vt:lpstr>
      <vt:lpstr>Equation.3</vt:lpstr>
      <vt:lpstr>Equation.3</vt:lpstr>
      <vt:lpstr>Equation.3</vt:lpstr>
      <vt:lpstr>Equation.3</vt:lpstr>
      <vt:lpstr>Equation.3</vt:lpstr>
      <vt:lpstr>Equation.DSMT4</vt:lpstr>
      <vt:lpstr>Equation.3</vt:lpstr>
      <vt:lpstr>Equation.3</vt:lpstr>
      <vt:lpstr>Equation.3</vt:lpstr>
      <vt:lpstr>Equation.DSMT4</vt:lpstr>
      <vt:lpstr>Equation.DSMT4</vt:lpstr>
      <vt:lpstr>Equation.DSMT4</vt:lpstr>
      <vt:lpstr>Equation.DSMT4</vt:lpstr>
      <vt:lpstr>Equation.DSMT4</vt:lpstr>
      <vt:lpstr>Equation.DSMT4</vt:lpstr>
      <vt:lpstr>Equation.DSMT4</vt:lpstr>
      <vt:lpstr>PowerPoint 演示文稿</vt:lpstr>
      <vt:lpstr>   传感器的作用与地位 </vt:lpstr>
      <vt:lpstr>电量和非电量</vt:lpstr>
      <vt:lpstr>电量和非电量</vt:lpstr>
      <vt:lpstr>电量和非电量</vt:lpstr>
      <vt:lpstr>传感器的地位</vt:lpstr>
      <vt:lpstr>  传感器的基本特性</vt:lpstr>
      <vt:lpstr>  传感器的基本特性</vt:lpstr>
      <vt:lpstr> 传感器的静态特性</vt:lpstr>
      <vt:lpstr>传感器静态数学模型 4 种特殊形式</vt:lpstr>
      <vt:lpstr>传感器静态数学模型4种特殊曲线</vt:lpstr>
      <vt:lpstr>2. 传感器的静态性能指标</vt:lpstr>
      <vt:lpstr> 传感器的动态特性</vt:lpstr>
      <vt:lpstr>1.传感器的动态数学模型 </vt:lpstr>
      <vt:lpstr>微分方程表达式</vt:lpstr>
      <vt:lpstr>检测技术的基本知识</vt:lpstr>
      <vt:lpstr>二、测量的方法 </vt:lpstr>
      <vt:lpstr>PowerPoint 演示文稿</vt:lpstr>
      <vt:lpstr>二、测量误差的来源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绪论</dc:title>
  <dc:creator>w</dc:creator>
  <cp:lastModifiedBy>土申</cp:lastModifiedBy>
  <cp:revision>116</cp:revision>
  <dcterms:created xsi:type="dcterms:W3CDTF">2002-09-04T15:15:00Z</dcterms:created>
  <dcterms:modified xsi:type="dcterms:W3CDTF">2023-08-16T09:23:13Z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B260AB28107A471D9C34AE5A4082AC6C_12</vt:lpwstr>
  </property>
  <property fmtid="{D5CDD505-2E9C-101B-9397-08002B2CF9AE}" pid="3" name="KSOProductBuildVer">
    <vt:lpwstr>2052-11.1.0.14309</vt:lpwstr>
  </property>
</Properties>
</file>